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handoutMasters/handoutMaster1.xml" ContentType="application/vnd.openxmlformats-officedocument.presentationml.handoutMaster+xml"/>
  <Override PartName="/ppt/media/image11.svg" ContentType="image/svg+xml"/>
  <Override PartName="/ppt/media/image13.svg" ContentType="image/svg+xml"/>
  <Override PartName="/ppt/media/image15.svg" ContentType="image/svg+xml"/>
  <Override PartName="/ppt/media/image18.svg" ContentType="image/svg+xml"/>
  <Override PartName="/ppt/media/image21.svg" ContentType="image/svg+xml"/>
  <Override PartName="/ppt/media/image23.svg" ContentType="image/svg+xml"/>
  <Override PartName="/ppt/media/image25.svg" ContentType="image/svg+xml"/>
  <Override PartName="/ppt/media/image27.svg" ContentType="image/svg+xml"/>
  <Override PartName="/ppt/media/image5.webp" ContentType="image/webp"/>
  <Override PartName="/ppt/media/image8.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409" r:id="rId3"/>
    <p:sldId id="410" r:id="rId4"/>
    <p:sldId id="411" r:id="rId5"/>
    <p:sldId id="412" r:id="rId6"/>
    <p:sldId id="451" r:id="rId7"/>
    <p:sldId id="414" r:id="rId8"/>
    <p:sldId id="416" r:id="rId9"/>
    <p:sldId id="450" r:id="rId10"/>
    <p:sldId id="420" r:id="rId11"/>
    <p:sldId id="453" r:id="rId12"/>
    <p:sldId id="452" r:id="rId13"/>
    <p:sldId id="434" r:id="rId14"/>
    <p:sldId id="449" r:id="rId15"/>
    <p:sldId id="429" r:id="rId16"/>
    <p:sldId id="430" r:id="rId17"/>
    <p:sldId id="431" r:id="rId18"/>
    <p:sldId id="413" r:id="rId19"/>
    <p:sldId id="421" r:id="rId20"/>
    <p:sldId id="419" r:id="rId21"/>
    <p:sldId id="432" r:id="rId22"/>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7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90A7"/>
    <a:srgbClr val="64BDBF"/>
    <a:srgbClr val="FFFFFF"/>
    <a:srgbClr val="ECC1D5"/>
    <a:srgbClr val="8ACECE"/>
    <a:srgbClr val="F2D6E3"/>
    <a:srgbClr val="F8E7ED"/>
    <a:srgbClr val="DC8680"/>
    <a:srgbClr val="5272A7"/>
    <a:srgbClr val="FCCF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114" d="100"/>
          <a:sy n="114" d="100"/>
        </p:scale>
        <p:origin x="540" y="108"/>
      </p:cViewPr>
      <p:guideLst>
        <p:guide orient="horz" pos="2273"/>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gs" Target="tags/tag117.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solidFill>
                <a:srgbClr val="D9D9D9"/>
              </a:solidFill>
              <a:ln>
                <a:noFill/>
              </a:ln>
              <a:effectLst/>
            </c:spPr>
          </c:dPt>
          <c:dPt>
            <c:idx val="1"/>
            <c:bubble3D val="0"/>
            <c:spPr>
              <a:solidFill>
                <a:srgbClr val="64BDBF"/>
              </a:solidFill>
              <a:ln>
                <a:noFill/>
              </a:ln>
              <a:effectLst/>
            </c:spPr>
          </c:dPt>
          <c:dPt>
            <c:idx val="2"/>
            <c:bubble3D val="0"/>
            <c:spPr>
              <a:solidFill>
                <a:srgbClr val="D9D9D9"/>
              </a:solidFill>
              <a:ln>
                <a:noFill/>
              </a:ln>
              <a:effectLst/>
            </c:spPr>
          </c:dPt>
          <c:dPt>
            <c:idx val="3"/>
            <c:bubble3D val="0"/>
            <c:spPr>
              <a:solidFill>
                <a:srgbClr val="FA90A7"/>
              </a:solidFill>
              <a:ln>
                <a:noFill/>
              </a:ln>
              <a:effectLst/>
            </c:spPr>
          </c:dPt>
          <c:dLbls>
            <c:delete val="1"/>
          </c:dLbls>
          <c:cat>
            <c:numRef>
              <c:f>Sheet1!$A$2:$A$5</c:f>
              <c:numCache>
                <c:formatCode>General</c:formatCode>
                <c:ptCount val="4"/>
                <c:pt idx="0">
                  <c:v>1</c:v>
                </c:pt>
                <c:pt idx="1">
                  <c:v>2</c:v>
                </c:pt>
                <c:pt idx="2">
                  <c:v>3</c:v>
                </c:pt>
                <c:pt idx="3">
                  <c:v>4</c:v>
                </c:pt>
              </c:numCache>
            </c:numRef>
          </c:cat>
          <c:val>
            <c:numRef>
              <c:f>Sheet1!$B$2:$B$5</c:f>
              <c:numCache>
                <c:formatCode>General</c:formatCode>
                <c:ptCount val="4"/>
                <c:pt idx="0">
                  <c:v>25</c:v>
                </c:pt>
                <c:pt idx="1">
                  <c:v>40</c:v>
                </c:pt>
                <c:pt idx="2">
                  <c:v>15</c:v>
                </c:pt>
                <c:pt idx="3">
                  <c:v>20</c:v>
                </c:pt>
              </c:numCache>
            </c:numRef>
          </c:val>
        </c:ser>
        <c:dLbls>
          <c:showLegendKey val="0"/>
          <c:showVal val="0"/>
          <c:showCatName val="0"/>
          <c:showSerName val="0"/>
          <c:showPercent val="0"/>
          <c:showBubbleSize val="0"/>
          <c:showLeaderLines val="1"/>
        </c:dLbls>
        <c:firstSliceAng val="47"/>
        <c:holeSize val="90"/>
      </c:doughnutChart>
      <c:spPr>
        <a:noFill/>
        <a:ln>
          <a:noFill/>
        </a:ln>
        <a:effectLst/>
      </c:spPr>
    </c:plotArea>
    <c:plotVisOnly val="1"/>
    <c:dispBlanksAs val="gap"/>
    <c:showDLblsOverMax val="0"/>
    <c:extLst>
      <c:ext uri="{0b15fc19-7d7d-44ad-8c2d-2c3a37ce22c3}">
        <chartProps xmlns="https://web.wps.cn/et/2018/main" chartId="{3927df78-3b36-45f7-ae16-8076c9885325}"/>
      </c:ext>
    </c:extLst>
  </c:chart>
  <c:spPr>
    <a:noFill/>
    <a:ln>
      <a:noFill/>
    </a:ln>
    <a:effectLst/>
  </c:spPr>
  <c:txPr>
    <a:bodyPr rot="0" spcFirstLastPara="0" vertOverflow="ellipsis" horzOverflow="overflow" vert="horz" wrap="square" anchor="ctr" anchorCtr="1"/>
    <a:lstStyle/>
    <a:p>
      <a:pPr>
        <a:defRPr lang="zh-CN" sz="1800">
          <a:latin typeface="幼圆" panose="02010509060101010101" charset="-122"/>
          <a:ea typeface="幼圆" panose="02010509060101010101" charset="-122"/>
          <a:cs typeface="幼圆" panose="02010509060101010101" charset="-122"/>
          <a:sym typeface="幼圆" panose="02010509060101010101" charset="-122"/>
        </a:defRPr>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宋体" panose="02020400000000000000" charset="-122"/>
              <a:ea typeface="思源宋体" panose="02020400000000000000" charset="-122"/>
              <a:cs typeface="思源宋体" panose="020204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思源宋体" panose="02020400000000000000" charset="-122"/>
              </a:rPr>
            </a:fld>
            <a:endParaRPr lang="zh-CN" altLang="en-US">
              <a:cs typeface="思源宋体" panose="020204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宋体" panose="02020400000000000000" charset="-122"/>
              <a:ea typeface="思源宋体" panose="02020400000000000000" charset="-122"/>
              <a:cs typeface="思源宋体" panose="020204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思源宋体" panose="02020400000000000000" charset="-122"/>
              </a:rPr>
            </a:fld>
            <a:endParaRPr lang="zh-CN" altLang="en-US">
              <a:cs typeface="思源宋体" panose="020204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sv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3.png>
</file>

<file path=ppt/media/image4.png>
</file>

<file path=ppt/media/image5.webp>
</file>

<file path=ppt/media/image6.png>
</file>

<file path=ppt/media/image7.png>
</file>

<file path=ppt/media/image8.sv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宋体" panose="02020400000000000000" charset="-122"/>
                <a:ea typeface="思源宋体" panose="02020400000000000000" charset="-122"/>
                <a:cs typeface="思源宋体" panose="020204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宋体" panose="02020400000000000000" charset="-122"/>
                <a:ea typeface="思源宋体" panose="02020400000000000000" charset="-122"/>
                <a:cs typeface="思源宋体" panose="020204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宋体" panose="02020400000000000000" charset="-122"/>
                <a:ea typeface="思源宋体" panose="02020400000000000000" charset="-122"/>
                <a:cs typeface="思源宋体" panose="020204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宋体" panose="02020400000000000000" charset="-122"/>
                <a:ea typeface="思源宋体" panose="02020400000000000000" charset="-122"/>
                <a:cs typeface="思源宋体" panose="020204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1pPr>
    <a:lvl2pPr marL="4572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2pPr>
    <a:lvl3pPr marL="9144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3pPr>
    <a:lvl4pPr marL="13716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4pPr>
    <a:lvl5pPr marL="1828800" algn="l" defTabSz="914400" rtl="0" eaLnBrk="1" latinLnBrk="0" hangingPunct="1">
      <a:defRPr sz="1200" kern="1200">
        <a:solidFill>
          <a:schemeClr val="tx1"/>
        </a:solidFill>
        <a:latin typeface="思源宋体" panose="02020400000000000000" charset="-122"/>
        <a:ea typeface="思源宋体" panose="02020400000000000000" charset="-122"/>
        <a:cs typeface="思源宋体" panose="020204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2" name="Picture 2"/>
          <p:cNvPicPr>
            <a:picLocks noChangeAspect="1"/>
          </p:cNvPicPr>
          <p:nvPr/>
        </p:nvPicPr>
        <p:blipFill>
          <a:blip r:embed="rId2"/>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2" name="图片 1" descr="浅色柔色"/>
          <p:cNvPicPr>
            <a:picLocks noChangeAspect="1"/>
          </p:cNvPicPr>
          <p:nvPr userDrawn="1"/>
        </p:nvPicPr>
        <p:blipFill>
          <a:blip r:embed="rId2"/>
          <a:stretch>
            <a:fillRect/>
          </a:stretch>
        </p:blipFill>
        <p:spPr>
          <a:xfrm rot="16200000">
            <a:off x="2669540" y="-2668905"/>
            <a:ext cx="6854190" cy="12192635"/>
          </a:xfrm>
          <a:prstGeom prst="rect">
            <a:avLst/>
          </a:prstGeom>
        </p:spPr>
      </p:pic>
      <p:sp>
        <p:nvSpPr>
          <p:cNvPr id="3" name="矩形 2"/>
          <p:cNvSpPr/>
          <p:nvPr userDrawn="1"/>
        </p:nvSpPr>
        <p:spPr>
          <a:xfrm>
            <a:off x="288290" y="635"/>
            <a:ext cx="11617325" cy="6854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pic>
        <p:nvPicPr>
          <p:cNvPr id="4" name="Picture 4"/>
          <p:cNvPicPr>
            <a:picLocks noChangeAspect="1"/>
          </p:cNvPicPr>
          <p:nvPr/>
        </p:nvPicPr>
        <p:blipFill>
          <a:blip r:embed="rId3"/>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7" name="图片 6" descr="浅色柔色"/>
          <p:cNvPicPr>
            <a:picLocks noChangeAspect="1"/>
          </p:cNvPicPr>
          <p:nvPr userDrawn="1"/>
        </p:nvPicPr>
        <p:blipFill>
          <a:blip r:embed="rId2"/>
          <a:stretch>
            <a:fillRect/>
          </a:stretch>
        </p:blipFill>
        <p:spPr>
          <a:xfrm rot="16200000">
            <a:off x="2669540" y="-2668905"/>
            <a:ext cx="6854190" cy="12192635"/>
          </a:xfrm>
          <a:prstGeom prst="rect">
            <a:avLst/>
          </a:prstGeom>
        </p:spPr>
      </p:pic>
      <p:sp>
        <p:nvSpPr>
          <p:cNvPr id="20" name="矩形 19"/>
          <p:cNvSpPr/>
          <p:nvPr userDrawn="1"/>
        </p:nvSpPr>
        <p:spPr>
          <a:xfrm>
            <a:off x="321310" y="363220"/>
            <a:ext cx="11551285" cy="6131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pic>
        <p:nvPicPr>
          <p:cNvPr id="2" name="Picture 2"/>
          <p:cNvPicPr>
            <a:picLocks noChangeAspect="1"/>
          </p:cNvPicPr>
          <p:nvPr/>
        </p:nvPicPr>
        <p:blipFill>
          <a:blip r:embed="rId3"/>
          <a:stretch>
            <a:fillRect/>
          </a:stretch>
        </p:blipFill>
        <p:spPr>
          <a:xfrm>
            <a:off x="10991850" y="6362700"/>
            <a:ext cx="1009650" cy="304800"/>
          </a:xfrm>
          <a:prstGeom prst="rect">
            <a:avLst/>
          </a:prstGeom>
        </p:spPr>
      </p:pic>
    </p:spTree>
  </p:cSld>
  <p:clrMapOvr>
    <a:masterClrMapping/>
  </p:clrMapOvr>
  <p:transition advTm="2000">
    <p:wedge/>
  </p:transition>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tags" Target="../tags/tag1.xml"/><Relationship Id="rId4" Type="http://schemas.openxmlformats.org/officeDocument/2006/relationships/image" Target="../media/image1.png"/><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4"/>
          <a:stretch>
            <a:fillRect/>
          </a:stretch>
        </p:blipFill>
        <p:spPr>
          <a:xfrm>
            <a:off x="10991850" y="6362700"/>
            <a:ext cx="1009650" cy="304800"/>
          </a:xfrm>
          <a:prstGeom prst="rect">
            <a:avLst/>
          </a:prstGeom>
        </p:spPr>
      </p:pic>
    </p:spTree>
    <p:custDataLst>
      <p:tags r:id="rId5"/>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advTm="2000">
    <p:wedge/>
  </p:transition>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2.xml"/><Relationship Id="rId4" Type="http://schemas.openxmlformats.org/officeDocument/2006/relationships/image" Target="../media/image4.png"/><Relationship Id="rId3"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9.xml"/><Relationship Id="rId1"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1.xml"/><Relationship Id="rId1" Type="http://schemas.openxmlformats.org/officeDocument/2006/relationships/chart" Target="../charts/chart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2.xml"/></Relationships>
</file>

<file path=ppt/slides/_rels/slide15.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7" Type="http://schemas.openxmlformats.org/officeDocument/2006/relationships/slideLayout" Target="../slideLayouts/slideLayout2.xml"/><Relationship Id="rId26" Type="http://schemas.openxmlformats.org/officeDocument/2006/relationships/tags" Target="../tags/tag80.xml"/><Relationship Id="rId25" Type="http://schemas.openxmlformats.org/officeDocument/2006/relationships/image" Target="../media/image27.svg"/><Relationship Id="rId24" Type="http://schemas.openxmlformats.org/officeDocument/2006/relationships/image" Target="../media/image26.png"/><Relationship Id="rId23" Type="http://schemas.openxmlformats.org/officeDocument/2006/relationships/tags" Target="../tags/tag79.xml"/><Relationship Id="rId22" Type="http://schemas.openxmlformats.org/officeDocument/2006/relationships/image" Target="../media/image25.svg"/><Relationship Id="rId21" Type="http://schemas.openxmlformats.org/officeDocument/2006/relationships/image" Target="../media/image24.png"/><Relationship Id="rId20" Type="http://schemas.openxmlformats.org/officeDocument/2006/relationships/tags" Target="../tags/tag78.xml"/><Relationship Id="rId2" Type="http://schemas.openxmlformats.org/officeDocument/2006/relationships/tags" Target="../tags/tag64.xml"/><Relationship Id="rId19" Type="http://schemas.openxmlformats.org/officeDocument/2006/relationships/image" Target="../media/image23.svg"/><Relationship Id="rId18" Type="http://schemas.openxmlformats.org/officeDocument/2006/relationships/image" Target="../media/image22.png"/><Relationship Id="rId17" Type="http://schemas.openxmlformats.org/officeDocument/2006/relationships/tags" Target="../tags/tag77.xml"/><Relationship Id="rId16" Type="http://schemas.openxmlformats.org/officeDocument/2006/relationships/image" Target="../media/image21.svg"/><Relationship Id="rId15" Type="http://schemas.openxmlformats.org/officeDocument/2006/relationships/image" Target="../media/image20.png"/><Relationship Id="rId14" Type="http://schemas.openxmlformats.org/officeDocument/2006/relationships/tags" Target="../tags/tag76.xml"/><Relationship Id="rId13" Type="http://schemas.openxmlformats.org/officeDocument/2006/relationships/tags" Target="../tags/tag75.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tags" Target="../tags/tag6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2.xml"/><Relationship Id="rId1" Type="http://schemas.openxmlformats.org/officeDocument/2006/relationships/tags" Target="../tags/tag8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4.xml"/></Relationships>
</file>

<file path=ppt/slides/_rels/slide19.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32" Type="http://schemas.openxmlformats.org/officeDocument/2006/relationships/slideLayout" Target="../slideLayouts/slideLayout2.xml"/><Relationship Id="rId31" Type="http://schemas.openxmlformats.org/officeDocument/2006/relationships/tags" Target="../tags/tag115.xml"/><Relationship Id="rId30" Type="http://schemas.openxmlformats.org/officeDocument/2006/relationships/tags" Target="../tags/tag114.xml"/><Relationship Id="rId3" Type="http://schemas.openxmlformats.org/officeDocument/2006/relationships/tags" Target="../tags/tag87.xml"/><Relationship Id="rId29" Type="http://schemas.openxmlformats.org/officeDocument/2006/relationships/tags" Target="../tags/tag113.xml"/><Relationship Id="rId28" Type="http://schemas.openxmlformats.org/officeDocument/2006/relationships/tags" Target="../tags/tag112.xml"/><Relationship Id="rId27" Type="http://schemas.openxmlformats.org/officeDocument/2006/relationships/tags" Target="../tags/tag111.xml"/><Relationship Id="rId26" Type="http://schemas.openxmlformats.org/officeDocument/2006/relationships/tags" Target="../tags/tag110.xml"/><Relationship Id="rId25" Type="http://schemas.openxmlformats.org/officeDocument/2006/relationships/tags" Target="../tags/tag109.xml"/><Relationship Id="rId24" Type="http://schemas.openxmlformats.org/officeDocument/2006/relationships/tags" Target="../tags/tag108.xml"/><Relationship Id="rId23" Type="http://schemas.openxmlformats.org/officeDocument/2006/relationships/tags" Target="../tags/tag107.xml"/><Relationship Id="rId22" Type="http://schemas.openxmlformats.org/officeDocument/2006/relationships/tags" Target="../tags/tag106.xml"/><Relationship Id="rId21" Type="http://schemas.openxmlformats.org/officeDocument/2006/relationships/tags" Target="../tags/tag105.xml"/><Relationship Id="rId20" Type="http://schemas.openxmlformats.org/officeDocument/2006/relationships/tags" Target="../tags/tag104.xml"/><Relationship Id="rId2" Type="http://schemas.openxmlformats.org/officeDocument/2006/relationships/tags" Target="../tags/tag86.xml"/><Relationship Id="rId19" Type="http://schemas.openxmlformats.org/officeDocument/2006/relationships/tags" Target="../tags/tag103.xml"/><Relationship Id="rId18" Type="http://schemas.openxmlformats.org/officeDocument/2006/relationships/tags" Target="../tags/tag102.xml"/><Relationship Id="rId17" Type="http://schemas.openxmlformats.org/officeDocument/2006/relationships/tags" Target="../tags/tag101.xml"/><Relationship Id="rId16" Type="http://schemas.openxmlformats.org/officeDocument/2006/relationships/tags" Target="../tags/tag100.xml"/><Relationship Id="rId15" Type="http://schemas.openxmlformats.org/officeDocument/2006/relationships/tags" Target="../tags/tag99.xml"/><Relationship Id="rId14" Type="http://schemas.openxmlformats.org/officeDocument/2006/relationships/tags" Target="../tags/tag98.xml"/><Relationship Id="rId13" Type="http://schemas.openxmlformats.org/officeDocument/2006/relationships/tags" Target="../tags/tag97.xml"/><Relationship Id="rId12" Type="http://schemas.openxmlformats.org/officeDocument/2006/relationships/tags" Target="../tags/tag96.xml"/><Relationship Id="rId11" Type="http://schemas.openxmlformats.org/officeDocument/2006/relationships/tags" Target="../tags/tag95.xml"/><Relationship Id="rId10" Type="http://schemas.openxmlformats.org/officeDocument/2006/relationships/tags" Target="../tags/tag94.xml"/><Relationship Id="rId1" Type="http://schemas.openxmlformats.org/officeDocument/2006/relationships/tags" Target="../tags/tag85.xml"/></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0" Type="http://schemas.openxmlformats.org/officeDocument/2006/relationships/slideLayout" Target="../slideLayouts/slideLayout1.xml"/><Relationship Id="rId2" Type="http://schemas.openxmlformats.org/officeDocument/2006/relationships/image" Target="../media/image4.png"/><Relationship Id="rId19" Type="http://schemas.openxmlformats.org/officeDocument/2006/relationships/tags" Target="../tags/tag20.xml"/><Relationship Id="rId18" Type="http://schemas.openxmlformats.org/officeDocument/2006/relationships/tags" Target="../tags/tag19.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6.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1.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6.xml"/><Relationship Id="rId5" Type="http://schemas.openxmlformats.org/officeDocument/2006/relationships/image" Target="../media/image5.webp"/><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9" Type="http://schemas.openxmlformats.org/officeDocument/2006/relationships/image" Target="../media/image7.png"/><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3" Type="http://schemas.openxmlformats.org/officeDocument/2006/relationships/slideLayout" Target="../slideLayouts/slideLayout2.xml"/><Relationship Id="rId22" Type="http://schemas.openxmlformats.org/officeDocument/2006/relationships/tags" Target="../tags/tag44.xml"/><Relationship Id="rId21" Type="http://schemas.openxmlformats.org/officeDocument/2006/relationships/image" Target="../media/image15.svg"/><Relationship Id="rId20" Type="http://schemas.openxmlformats.org/officeDocument/2006/relationships/image" Target="../media/image14.png"/><Relationship Id="rId2" Type="http://schemas.openxmlformats.org/officeDocument/2006/relationships/tags" Target="../tags/tag33.xml"/><Relationship Id="rId19" Type="http://schemas.openxmlformats.org/officeDocument/2006/relationships/tags" Target="../tags/tag43.xml"/><Relationship Id="rId18" Type="http://schemas.openxmlformats.org/officeDocument/2006/relationships/image" Target="../media/image13.svg"/><Relationship Id="rId17" Type="http://schemas.openxmlformats.org/officeDocument/2006/relationships/image" Target="../media/image12.png"/><Relationship Id="rId16" Type="http://schemas.openxmlformats.org/officeDocument/2006/relationships/tags" Target="../tags/tag42.xml"/><Relationship Id="rId15" Type="http://schemas.openxmlformats.org/officeDocument/2006/relationships/image" Target="../media/image11.svg"/><Relationship Id="rId14" Type="http://schemas.openxmlformats.org/officeDocument/2006/relationships/image" Target="../media/image10.png"/><Relationship Id="rId13" Type="http://schemas.openxmlformats.org/officeDocument/2006/relationships/tags" Target="../tags/tag41.xml"/><Relationship Id="rId12" Type="http://schemas.openxmlformats.org/officeDocument/2006/relationships/image" Target="../media/image9.png"/><Relationship Id="rId11" Type="http://schemas.openxmlformats.org/officeDocument/2006/relationships/tags" Target="../tags/tag40.xml"/><Relationship Id="rId10" Type="http://schemas.openxmlformats.org/officeDocument/2006/relationships/image" Target="../media/image8.svg"/><Relationship Id="rId1" Type="http://schemas.openxmlformats.org/officeDocument/2006/relationships/tags" Target="../tags/tag3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5.xml"/></Relationships>
</file>

<file path=ppt/slides/_rels/slide8.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image" Target="../media/image16.jpeg"/><Relationship Id="rId7" Type="http://schemas.openxmlformats.org/officeDocument/2006/relationships/tags" Target="../tags/tag52.xml"/><Relationship Id="rId6" Type="http://schemas.openxmlformats.org/officeDocument/2006/relationships/tags" Target="../tags/tag51.xml"/><Relationship Id="rId5" Type="http://schemas.openxmlformats.org/officeDocument/2006/relationships/tags" Target="../tags/tag50.xml"/><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tags" Target="../tags/tag47.xml"/><Relationship Id="rId15" Type="http://schemas.openxmlformats.org/officeDocument/2006/relationships/slideLayout" Target="../slideLayouts/slideLayout2.xml"/><Relationship Id="rId14" Type="http://schemas.openxmlformats.org/officeDocument/2006/relationships/tags" Target="../tags/tag56.xml"/><Relationship Id="rId13" Type="http://schemas.openxmlformats.org/officeDocument/2006/relationships/image" Target="../media/image18.svg"/><Relationship Id="rId12" Type="http://schemas.openxmlformats.org/officeDocument/2006/relationships/image" Target="../media/image17.png"/><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tags" Target="../tags/tag46.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甜甜的日子">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11215370" y="7614920"/>
            <a:ext cx="619125" cy="619125"/>
          </a:xfrm>
          <a:prstGeom prst="rect">
            <a:avLst/>
          </a:prstGeom>
        </p:spPr>
      </p:pic>
      <p:grpSp>
        <p:nvGrpSpPr>
          <p:cNvPr id="8" name="组合 7"/>
          <p:cNvGrpSpPr/>
          <p:nvPr/>
        </p:nvGrpSpPr>
        <p:grpSpPr>
          <a:xfrm>
            <a:off x="-635" y="3810"/>
            <a:ext cx="12192635" cy="6854190"/>
            <a:chOff x="-1" y="6"/>
            <a:chExt cx="19201" cy="10794"/>
          </a:xfrm>
        </p:grpSpPr>
        <p:pic>
          <p:nvPicPr>
            <p:cNvPr id="6" name="图片 5" descr="浅色柔色"/>
            <p:cNvPicPr>
              <a:picLocks noChangeAspect="1"/>
            </p:cNvPicPr>
            <p:nvPr/>
          </p:nvPicPr>
          <p:blipFill>
            <a:blip r:embed="rId4"/>
            <a:stretch>
              <a:fillRect/>
            </a:stretch>
          </p:blipFill>
          <p:spPr>
            <a:xfrm rot="16200000">
              <a:off x="4203" y="-4198"/>
              <a:ext cx="10794" cy="19201"/>
            </a:xfrm>
            <a:prstGeom prst="rect">
              <a:avLst/>
            </a:prstGeom>
          </p:spPr>
        </p:pic>
        <p:sp>
          <p:nvSpPr>
            <p:cNvPr id="13" name="文本框 12"/>
            <p:cNvSpPr txBox="1"/>
            <p:nvPr/>
          </p:nvSpPr>
          <p:spPr>
            <a:xfrm>
              <a:off x="4876" y="2781"/>
              <a:ext cx="9672" cy="2082"/>
            </a:xfrm>
            <a:prstGeom prst="rect">
              <a:avLst/>
            </a:prstGeom>
            <a:noFill/>
          </p:spPr>
          <p:txBody>
            <a:bodyPr wrap="square" rtlCol="0">
              <a:spAutoFit/>
            </a:bodyPr>
            <a:p>
              <a:pPr algn="dist"/>
              <a:r>
                <a:rPr lang="en-US" altLang="zh-CN" sz="8000">
                  <a:solidFill>
                    <a:srgbClr val="ECC1D5"/>
                  </a:solidFill>
                  <a:latin typeface="Arial" panose="020B0604020202020204" pitchFamily="34" charset="0"/>
                  <a:ea typeface="幼圆" panose="02010509060101010101" charset="-122"/>
                  <a:cs typeface="思源宋体" panose="02020400000000000000" charset="-122"/>
                </a:rPr>
                <a:t>Chain</a:t>
              </a:r>
              <a:r>
                <a:rPr lang="en-US" sz="8000">
                  <a:solidFill>
                    <a:srgbClr val="64BDBF"/>
                  </a:solidFill>
                  <a:latin typeface="Arial" panose="020B0604020202020204" pitchFamily="34" charset="0"/>
                  <a:ea typeface="幼圆" panose="02010509060101010101" charset="-122"/>
                  <a:cs typeface="思源宋体" panose="02020400000000000000" charset="-122"/>
                </a:rPr>
                <a:t>Warner</a:t>
              </a:r>
              <a:endParaRPr lang="en-US" sz="80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18" name="文本框 17"/>
            <p:cNvSpPr txBox="1"/>
            <p:nvPr/>
          </p:nvSpPr>
          <p:spPr>
            <a:xfrm>
              <a:off x="2782" y="5400"/>
              <a:ext cx="13634" cy="1403"/>
            </a:xfrm>
            <a:prstGeom prst="rect">
              <a:avLst/>
            </a:prstGeom>
            <a:noFill/>
          </p:spPr>
          <p:txBody>
            <a:bodyPr wrap="square" rtlCol="0">
              <a:noAutofit/>
            </a:bodyPr>
            <a:p>
              <a:pPr algn="ctr"/>
              <a:r>
                <a:rPr sz="4000" b="1">
                  <a:latin typeface="幼圆" panose="02010509060101010101" charset="-122"/>
                  <a:ea typeface="幼圆" panose="02010509060101010101" charset="-122"/>
                  <a:cs typeface="幼圆" panose="02010509060101010101" charset="-122"/>
                  <a:sym typeface="+mn-ea"/>
                </a:rPr>
                <a:t>基于</a:t>
              </a:r>
              <a:r>
                <a:rPr lang="zh-CN" altLang="en-US" sz="4000" b="1">
                  <a:latin typeface="幼圆" panose="02010509060101010101" charset="-122"/>
                  <a:ea typeface="幼圆" panose="02010509060101010101" charset="-122"/>
                  <a:cs typeface="幼圆" panose="02010509060101010101" charset="-122"/>
                  <a:sym typeface="+mn-ea"/>
                </a:rPr>
                <a:t>图神经网络与多模态分析</a:t>
              </a:r>
              <a:r>
                <a:rPr sz="4000" b="1">
                  <a:latin typeface="幼圆" panose="02010509060101010101" charset="-122"/>
                  <a:ea typeface="幼圆" panose="02010509060101010101" charset="-122"/>
                  <a:cs typeface="幼圆" panose="02010509060101010101" charset="-122"/>
                  <a:sym typeface="+mn-ea"/>
                </a:rPr>
                <a:t>的</a:t>
              </a:r>
              <a:endParaRPr sz="4000" b="1">
                <a:latin typeface="幼圆" panose="02010509060101010101" charset="-122"/>
                <a:ea typeface="幼圆" panose="02010509060101010101" charset="-122"/>
                <a:cs typeface="幼圆" panose="02010509060101010101" charset="-122"/>
                <a:sym typeface="+mn-ea"/>
              </a:endParaRPr>
            </a:p>
            <a:p>
              <a:pPr algn="ctr"/>
              <a:r>
                <a:rPr lang="zh-CN" altLang="en-US" sz="4000" b="1">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开源供</a:t>
              </a:r>
              <a:r>
                <a:rPr lang="zh-CN" altLang="en-US" sz="4000" b="1">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sym typeface="+mn-ea"/>
                </a:rPr>
                <a:t>应链风险智能监测与溯源平台</a:t>
              </a:r>
              <a:endParaRPr lang="en-US" altLang="en-US" sz="4000" b="1">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17" name="文本框 16"/>
            <p:cNvSpPr txBox="1"/>
            <p:nvPr/>
          </p:nvSpPr>
          <p:spPr>
            <a:xfrm>
              <a:off x="17134" y="2704"/>
              <a:ext cx="506" cy="5387"/>
            </a:xfrm>
            <a:prstGeom prst="rect">
              <a:avLst/>
            </a:prstGeom>
            <a:noFill/>
          </p:spPr>
          <p:txBody>
            <a:bodyPr vert="eaVert" wrap="square" rtlCol="0">
              <a:spAutoFit/>
            </a:bodyPr>
            <a:p>
              <a:pPr algn="dist"/>
              <a:r>
                <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rPr>
                <a:t>www.58.pic.com</a:t>
              </a:r>
              <a:endPar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endParaRPr>
            </a:p>
          </p:txBody>
        </p:sp>
      </p:grpSp>
    </p:spTree>
    <p:custDataLst>
      <p:tags r:id="rId5"/>
    </p:custDataLst>
  </p:cSld>
  <p:clrMapOvr>
    <a:masterClrMapping/>
  </p:clrMapOvr>
  <p:transition advTm="200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4"/>
                                        </p:tgtEl>
                                      </p:cBhvr>
                                    </p:cmd>
                                  </p:childTnLst>
                                </p:cTn>
                              </p:par>
                            </p:childTnLst>
                          </p:cTn>
                        </p:par>
                        <p:par>
                          <p:cTn id="7" fill="hold">
                            <p:stCondLst>
                              <p:cond delay="0"/>
                            </p:stCondLst>
                            <p:childTnLst>
                              <p:par>
                                <p:cTn id="8" presetID="13" presetClass="entr" presetSubtype="32" fill="hold" nodeType="afterEffect">
                                  <p:stCondLst>
                                    <p:cond delay="0"/>
                                  </p:stCondLst>
                                  <p:childTnLst>
                                    <p:set>
                                      <p:cBhvr>
                                        <p:cTn id="9" dur="500" fill="hold">
                                          <p:stCondLst>
                                            <p:cond delay="0"/>
                                          </p:stCondLst>
                                        </p:cTn>
                                        <p:tgtEl>
                                          <p:spTgt spid="8"/>
                                        </p:tgtEl>
                                        <p:attrNameLst>
                                          <p:attrName>style.visibility</p:attrName>
                                        </p:attrNameLst>
                                      </p:cBhvr>
                                      <p:to>
                                        <p:strVal val="visible"/>
                                      </p:to>
                                    </p:set>
                                    <p:animEffect transition="in" filter="plus(out)">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25" showWhenStopped="0">
                <p:cTn id="11" repeatCount="indefinite" fill="remove" display="1">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功能</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8625" y="1176020"/>
            <a:ext cx="10469880" cy="5056505"/>
          </a:xfrm>
          <a:prstGeom prst="rect">
            <a:avLst/>
          </a:prstGeom>
        </p:spPr>
        <p:txBody>
          <a:bodyPr>
            <a:noAutofit/>
          </a:bodyPr>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场景</a:t>
            </a:r>
            <a:r>
              <a:rPr lang="zh-CN" altLang="en-US" sz="2800">
                <a:latin typeface="幼圆" panose="02010509060101010101" charset="-122"/>
                <a:ea typeface="幼圆" panose="02010509060101010101" charset="-122"/>
                <a:cs typeface="幼圆" panose="02010509060101010101" charset="-122"/>
              </a:rPr>
              <a:t>：用户查看风险排行榜当前排名靠前的开源项目。</a:t>
            </a:r>
            <a:endParaRPr lang="zh-CN" altLang="en-US" sz="2800">
              <a:latin typeface="幼圆" panose="02010509060101010101" charset="-122"/>
              <a:ea typeface="幼圆" panose="02010509060101010101" charset="-122"/>
              <a:cs typeface="幼圆" panose="02010509060101010101" charset="-122"/>
            </a:endParaRPr>
          </a:p>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功能</a:t>
            </a:r>
            <a:r>
              <a:rPr lang="zh-CN" altLang="en-US" sz="2800">
                <a:latin typeface="幼圆" panose="02010509060101010101" charset="-122"/>
                <a:ea typeface="幼圆" panose="02010509060101010101" charset="-122"/>
                <a:cs typeface="幼圆" panose="02010509060101010101" charset="-122"/>
              </a:rPr>
              <a:t>：</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  动态风险榜单：</a:t>
            </a:r>
            <a:r>
              <a:rPr lang="zh-CN" altLang="en-US" sz="2800">
                <a:latin typeface="幼圆" panose="02010509060101010101" charset="-122"/>
                <a:ea typeface="幼圆" panose="02010509060101010101" charset="-122"/>
                <a:cs typeface="幼圆" panose="02010509060101010101" charset="-122"/>
              </a:rPr>
              <a:t>实时展示高危预警榜（Critical）与安全模范榜（Stars），直观呈现生态中的风险极值。</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多维</a:t>
            </a:r>
            <a:r>
              <a:rPr lang="zh-CN" altLang="en-US" sz="2800">
                <a:latin typeface="幼圆" panose="02010509060101010101" charset="-122"/>
                <a:ea typeface="幼圆" panose="02010509060101010101" charset="-122"/>
                <a:cs typeface="幼圆" panose="02010509060101010101" charset="-122"/>
              </a:rPr>
              <a:t>度风</a:t>
            </a:r>
            <a:r>
              <a:rPr lang="en-US" altLang="zh-CN" sz="2800" b="1">
                <a:latin typeface="幼圆" panose="02010509060101010101" charset="-122"/>
                <a:ea typeface="幼圆" panose="02010509060101010101" charset="-122"/>
                <a:cs typeface="幼圆" panose="02010509060101010101" charset="-122"/>
              </a:rPr>
              <a:t>险归因：</a:t>
            </a:r>
            <a:r>
              <a:rPr lang="zh-CN" altLang="en-US" sz="2800">
                <a:latin typeface="幼圆" panose="02010509060101010101" charset="-122"/>
                <a:ea typeface="幼圆" panose="02010509060101010101" charset="-122"/>
                <a:cs typeface="幼圆" panose="02010509060101010101" charset="-122"/>
              </a:rPr>
              <a:t>针对每个上榜项目提供“RCE漏洞”、“维护模式”等精准标签，辅助快速决策。</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实时安全</a:t>
            </a:r>
            <a:r>
              <a:rPr lang="zh-CN" altLang="en-US" sz="2800">
                <a:latin typeface="幼圆" panose="02010509060101010101" charset="-122"/>
                <a:ea typeface="幼圆" panose="02010509060101010101" charset="-122"/>
                <a:cs typeface="幼圆" panose="02010509060101010101" charset="-122"/>
              </a:rPr>
              <a:t>预警</a:t>
            </a:r>
            <a:r>
              <a:rPr lang="en-US" altLang="zh-CN" sz="2800" b="1">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滚动播报最新的 CVE 漏洞及社区异常动态。</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ClrTx/>
              <a:buSzTx/>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智能缓存融合</a:t>
            </a:r>
            <a:r>
              <a:rPr lang="zh-CN" altLang="en-US" sz="2800">
                <a:latin typeface="幼圆" panose="02010509060101010101" charset="-122"/>
                <a:ea typeface="幼圆" panose="02010509060101010101" charset="-122"/>
                <a:cs typeface="幼圆" panose="02010509060101010101" charset="-122"/>
              </a:rPr>
              <a:t>：自动将用户最近分析的高热度项目动态注入榜单，实现“千人千面”的个性化体验。</a:t>
            </a:r>
            <a:endParaRPr lang="zh-CN" altLang="en-US" sz="2800">
              <a:latin typeface="幼圆" panose="02010509060101010101" charset="-122"/>
              <a:ea typeface="幼圆" panose="02010509060101010101" charset="-122"/>
              <a:cs typeface="幼圆" panose="02010509060101010101" charset="-122"/>
            </a:endParaRPr>
          </a:p>
        </p:txBody>
      </p:sp>
    </p:spTree>
    <p:custDataLst>
      <p:tags r:id="rId1"/>
    </p:custDataLst>
  </p:cSld>
  <p:clrMapOvr>
    <a:masterClrMapping/>
  </p:clrMapOvr>
  <p:transition advTm="2000">
    <p:blinds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已有成果</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pic>
        <p:nvPicPr>
          <p:cNvPr id="4" name="图片 3" descr="屏幕截图 2026-01-01 022504"/>
          <p:cNvPicPr>
            <a:picLocks noChangeAspect="1"/>
          </p:cNvPicPr>
          <p:nvPr/>
        </p:nvPicPr>
        <p:blipFill>
          <a:blip r:embed="rId1"/>
          <a:stretch>
            <a:fillRect/>
          </a:stretch>
        </p:blipFill>
        <p:spPr>
          <a:xfrm>
            <a:off x="1303655" y="1129665"/>
            <a:ext cx="9794240" cy="5447030"/>
          </a:xfrm>
          <a:prstGeom prst="rect">
            <a:avLst/>
          </a:prstGeom>
        </p:spPr>
      </p:pic>
    </p:spTree>
    <p:custDataLst>
      <p:tags r:id="rId2"/>
    </p:custDataLst>
  </p:cSld>
  <p:clrMapOvr>
    <a:masterClrMapping/>
  </p:clrMapOvr>
  <p:transition advTm="2000">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8100695" cy="3769360"/>
            <a:chOff x="1991" y="2621"/>
            <a:chExt cx="12757" cy="5936"/>
          </a:xfrm>
        </p:grpSpPr>
        <p:grpSp>
          <p:nvGrpSpPr>
            <p:cNvPr id="9" name="组合 8"/>
            <p:cNvGrpSpPr/>
            <p:nvPr/>
          </p:nvGrpSpPr>
          <p:grpSpPr>
            <a:xfrm>
              <a:off x="1991" y="2621"/>
              <a:ext cx="12757" cy="5936"/>
              <a:chOff x="1976" y="2722"/>
              <a:chExt cx="12757" cy="5936"/>
            </a:xfrm>
          </p:grpSpPr>
          <p:grpSp>
            <p:nvGrpSpPr>
              <p:cNvPr id="32" name="组合 31"/>
              <p:cNvGrpSpPr/>
              <p:nvPr/>
            </p:nvGrpSpPr>
            <p:grpSpPr>
              <a:xfrm>
                <a:off x="8405" y="5179"/>
                <a:ext cx="5719" cy="704"/>
                <a:chOff x="8345" y="5659"/>
                <a:chExt cx="5719" cy="704"/>
              </a:xfrm>
            </p:grpSpPr>
            <p:sp>
              <p:nvSpPr>
                <p:cNvPr id="10" name="矩形 9"/>
                <p:cNvSpPr/>
                <p:nvPr/>
              </p:nvSpPr>
              <p:spPr>
                <a:xfrm>
                  <a:off x="8345" y="565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1" name="文本框 10"/>
                <p:cNvSpPr txBox="1"/>
                <p:nvPr/>
              </p:nvSpPr>
              <p:spPr>
                <a:xfrm>
                  <a:off x="8345" y="5746"/>
                  <a:ext cx="5719" cy="531"/>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INNOVATION &amp; APPLICATION</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grpSp>
          <p:sp>
            <p:nvSpPr>
              <p:cNvPr id="39" name="文本框 38"/>
              <p:cNvSpPr txBox="1"/>
              <p:nvPr/>
            </p:nvSpPr>
            <p:spPr>
              <a:xfrm>
                <a:off x="8017" y="3830"/>
                <a:ext cx="6716" cy="1016"/>
              </a:xfrm>
              <a:prstGeom prst="rect">
                <a:avLst/>
              </a:prstGeom>
              <a:noFill/>
            </p:spPr>
            <p:txBody>
              <a:bodyPr wrap="square" rtlCol="0">
                <a:spAutoFit/>
              </a:bodyPr>
              <a:p>
                <a:pPr lvl="0" algn="ctr">
                  <a:defRPr/>
                </a:pPr>
                <a:r>
                  <a:rPr lang="zh-CN" altLang="en-US" sz="36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rPr>
                  <a:t>项目创新与应用</a:t>
                </a:r>
                <a:endPar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12" name="文本框 1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03</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5" name="矩形 14"/>
            <p:cNvSpPr/>
            <p:nvPr/>
          </p:nvSpPr>
          <p:spPr>
            <a:xfrm>
              <a:off x="2415" y="5078"/>
              <a:ext cx="4759"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6" name="文本框 15"/>
            <p:cNvSpPr txBox="1"/>
            <p:nvPr/>
          </p:nvSpPr>
          <p:spPr>
            <a:xfrm>
              <a:off x="2414" y="5125"/>
              <a:ext cx="4642" cy="1501"/>
            </a:xfrm>
            <a:prstGeom prst="rect">
              <a:avLst/>
            </a:prstGeom>
            <a:noFill/>
          </p:spPr>
          <p:txBody>
            <a:bodyPr wrap="square" rtlCol="0">
              <a:spAutoFit/>
            </a:bodyPr>
            <a:p>
              <a:pPr algn="dist">
                <a:buClrTx/>
                <a:buSzTx/>
                <a:buFontTx/>
              </a:pPr>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Tree>
    <p:custDataLst>
      <p:tags r:id="rId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521970"/>
          </a:xfrm>
          <a:prstGeom prst="rect">
            <a:avLst/>
          </a:prstGeom>
          <a:noFill/>
        </p:spPr>
        <p:txBody>
          <a:bodyPr wrap="square" rtlCol="0">
            <a:spAutoFit/>
          </a:bodyPr>
          <a:p>
            <a:pPr algn="ctr"/>
            <a:r>
              <a:rPr lang="zh-CN" altLang="en-US" sz="2800">
                <a:solidFill>
                  <a:srgbClr val="FA90A7"/>
                </a:solidFill>
                <a:latin typeface="Arial" panose="020B0604020202020204" pitchFamily="34" charset="0"/>
                <a:ea typeface="幼圆" panose="02010509060101010101" charset="-122"/>
                <a:cs typeface="思源黑体 CN Bold" panose="020B0800000000000000" charset="-122"/>
              </a:rPr>
              <a:t>核心算法引擎</a:t>
            </a:r>
            <a:r>
              <a:rPr lang="en-US" altLang="zh-CN" sz="2800">
                <a:solidFill>
                  <a:srgbClr val="FA90A7"/>
                </a:solidFill>
                <a:latin typeface="Arial" panose="020B0604020202020204" pitchFamily="34" charset="0"/>
                <a:ea typeface="幼圆" panose="02010509060101010101" charset="-122"/>
                <a:cs typeface="思源黑体 CN Bold" panose="020B0800000000000000" charset="-122"/>
              </a:rPr>
              <a:t> </a:t>
            </a:r>
            <a:endParaRPr lang="en-US" altLang="zh-CN" sz="28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2440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339850" y="1429385"/>
            <a:ext cx="10070465" cy="4602480"/>
            <a:chOff x="2110" y="2051"/>
            <a:chExt cx="15859" cy="7248"/>
          </a:xfrm>
        </p:grpSpPr>
        <p:graphicFrame>
          <p:nvGraphicFramePr>
            <p:cNvPr id="127" name="图表 126"/>
            <p:cNvGraphicFramePr/>
            <p:nvPr/>
          </p:nvGraphicFramePr>
          <p:xfrm>
            <a:off x="7130" y="3054"/>
            <a:ext cx="4940" cy="5079"/>
          </p:xfrm>
          <a:graphic>
            <a:graphicData uri="http://schemas.openxmlformats.org/drawingml/2006/chart">
              <c:chart xmlns:c="http://schemas.openxmlformats.org/drawingml/2006/chart" xmlns:r="http://schemas.openxmlformats.org/officeDocument/2006/relationships" r:id="rId1"/>
            </a:graphicData>
          </a:graphic>
        </p:graphicFrame>
        <p:grpSp>
          <p:nvGrpSpPr>
            <p:cNvPr id="128" name="组合 127"/>
            <p:cNvGrpSpPr/>
            <p:nvPr/>
          </p:nvGrpSpPr>
          <p:grpSpPr>
            <a:xfrm rot="0">
              <a:off x="7485" y="3875"/>
              <a:ext cx="5297" cy="5298"/>
              <a:chOff x="3491329" y="1261482"/>
              <a:chExt cx="3006725" cy="3006726"/>
            </a:xfrm>
          </p:grpSpPr>
          <p:grpSp>
            <p:nvGrpSpPr>
              <p:cNvPr id="129" name="组合 128"/>
              <p:cNvGrpSpPr/>
              <p:nvPr/>
            </p:nvGrpSpPr>
            <p:grpSpPr>
              <a:xfrm rot="900000">
                <a:off x="3491329" y="1261482"/>
                <a:ext cx="3006725" cy="3006726"/>
                <a:chOff x="3491329" y="1261482"/>
                <a:chExt cx="3006725" cy="3006726"/>
              </a:xfrm>
            </p:grpSpPr>
            <p:grpSp>
              <p:nvGrpSpPr>
                <p:cNvPr id="130" name="组合 129"/>
                <p:cNvGrpSpPr/>
                <p:nvPr/>
              </p:nvGrpSpPr>
              <p:grpSpPr>
                <a:xfrm>
                  <a:off x="5015329" y="2787070"/>
                  <a:ext cx="1482725" cy="1481138"/>
                  <a:chOff x="4549776" y="2547938"/>
                  <a:chExt cx="1482725" cy="1481138"/>
                </a:xfrm>
              </p:grpSpPr>
              <p:sp>
                <p:nvSpPr>
                  <p:cNvPr id="131" name="Freeform 5"/>
                  <p:cNvSpPr/>
                  <p:nvPr/>
                </p:nvSpPr>
                <p:spPr bwMode="auto">
                  <a:xfrm>
                    <a:off x="4735513" y="2732088"/>
                    <a:ext cx="538163" cy="538163"/>
                  </a:xfrm>
                  <a:custGeom>
                    <a:avLst/>
                    <a:gdLst>
                      <a:gd name="T0" fmla="*/ 339 w 339"/>
                      <a:gd name="T1" fmla="*/ 270 h 339"/>
                      <a:gd name="T2" fmla="*/ 270 w 339"/>
                      <a:gd name="T3" fmla="*/ 339 h 339"/>
                      <a:gd name="T4" fmla="*/ 0 w 339"/>
                      <a:gd name="T5" fmla="*/ 71 h 339"/>
                      <a:gd name="T6" fmla="*/ 70 w 339"/>
                      <a:gd name="T7" fmla="*/ 0 h 339"/>
                      <a:gd name="T8" fmla="*/ 339 w 339"/>
                      <a:gd name="T9" fmla="*/ 270 h 339"/>
                    </a:gdLst>
                    <a:ahLst/>
                    <a:cxnLst>
                      <a:cxn ang="0">
                        <a:pos x="T0" y="T1"/>
                      </a:cxn>
                      <a:cxn ang="0">
                        <a:pos x="T2" y="T3"/>
                      </a:cxn>
                      <a:cxn ang="0">
                        <a:pos x="T4" y="T5"/>
                      </a:cxn>
                      <a:cxn ang="0">
                        <a:pos x="T6" y="T7"/>
                      </a:cxn>
                      <a:cxn ang="0">
                        <a:pos x="T8" y="T9"/>
                      </a:cxn>
                    </a:cxnLst>
                    <a:rect l="0" t="0" r="r" b="b"/>
                    <a:pathLst>
                      <a:path w="339" h="339">
                        <a:moveTo>
                          <a:pt x="339" y="270"/>
                        </a:moveTo>
                        <a:lnTo>
                          <a:pt x="270" y="339"/>
                        </a:lnTo>
                        <a:lnTo>
                          <a:pt x="0" y="71"/>
                        </a:lnTo>
                        <a:lnTo>
                          <a:pt x="70" y="0"/>
                        </a:lnTo>
                        <a:lnTo>
                          <a:pt x="339" y="270"/>
                        </a:lnTo>
                        <a:close/>
                      </a:path>
                    </a:pathLst>
                  </a:custGeom>
                  <a:solidFill>
                    <a:srgbClr val="94949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2" name="Freeform 6"/>
                  <p:cNvSpPr/>
                  <p:nvPr/>
                </p:nvSpPr>
                <p:spPr bwMode="auto">
                  <a:xfrm>
                    <a:off x="4549776" y="2547938"/>
                    <a:ext cx="388938" cy="388938"/>
                  </a:xfrm>
                  <a:custGeom>
                    <a:avLst/>
                    <a:gdLst>
                      <a:gd name="T0" fmla="*/ 188 w 197"/>
                      <a:gd name="T1" fmla="*/ 77 h 197"/>
                      <a:gd name="T2" fmla="*/ 188 w 197"/>
                      <a:gd name="T3" fmla="*/ 111 h 197"/>
                      <a:gd name="T4" fmla="*/ 112 w 197"/>
                      <a:gd name="T5" fmla="*/ 187 h 197"/>
                      <a:gd name="T6" fmla="*/ 78 w 197"/>
                      <a:gd name="T7" fmla="*/ 187 h 197"/>
                      <a:gd name="T8" fmla="*/ 10 w 197"/>
                      <a:gd name="T9" fmla="*/ 120 h 197"/>
                      <a:gd name="T10" fmla="*/ 10 w 197"/>
                      <a:gd name="T11" fmla="*/ 86 h 197"/>
                      <a:gd name="T12" fmla="*/ 86 w 197"/>
                      <a:gd name="T13" fmla="*/ 9 h 197"/>
                      <a:gd name="T14" fmla="*/ 120 w 197"/>
                      <a:gd name="T15" fmla="*/ 9 h 197"/>
                      <a:gd name="T16" fmla="*/ 188 w 197"/>
                      <a:gd name="T17" fmla="*/ 7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97">
                        <a:moveTo>
                          <a:pt x="188" y="77"/>
                        </a:moveTo>
                        <a:cubicBezTo>
                          <a:pt x="197" y="87"/>
                          <a:pt x="197" y="102"/>
                          <a:pt x="188" y="111"/>
                        </a:cubicBezTo>
                        <a:cubicBezTo>
                          <a:pt x="112" y="187"/>
                          <a:pt x="112" y="187"/>
                          <a:pt x="112" y="187"/>
                        </a:cubicBezTo>
                        <a:cubicBezTo>
                          <a:pt x="102" y="197"/>
                          <a:pt x="87" y="197"/>
                          <a:pt x="78" y="187"/>
                        </a:cubicBezTo>
                        <a:cubicBezTo>
                          <a:pt x="10" y="120"/>
                          <a:pt x="10" y="120"/>
                          <a:pt x="10" y="120"/>
                        </a:cubicBezTo>
                        <a:cubicBezTo>
                          <a:pt x="0" y="110"/>
                          <a:pt x="0" y="95"/>
                          <a:pt x="10" y="86"/>
                        </a:cubicBezTo>
                        <a:cubicBezTo>
                          <a:pt x="86" y="9"/>
                          <a:pt x="86" y="9"/>
                          <a:pt x="86" y="9"/>
                        </a:cubicBezTo>
                        <a:cubicBezTo>
                          <a:pt x="95" y="0"/>
                          <a:pt x="111" y="0"/>
                          <a:pt x="120" y="9"/>
                        </a:cubicBezTo>
                        <a:lnTo>
                          <a:pt x="188" y="77"/>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3" name="Freeform 7"/>
                  <p:cNvSpPr/>
                  <p:nvPr/>
                </p:nvSpPr>
                <p:spPr bwMode="auto">
                  <a:xfrm>
                    <a:off x="5057776" y="3052763"/>
                    <a:ext cx="974725" cy="976313"/>
                  </a:xfrm>
                  <a:custGeom>
                    <a:avLst/>
                    <a:gdLst>
                      <a:gd name="T0" fmla="*/ 86 w 494"/>
                      <a:gd name="T1" fmla="*/ 10 h 495"/>
                      <a:gd name="T2" fmla="*/ 41 w 494"/>
                      <a:gd name="T3" fmla="*/ 55 h 495"/>
                      <a:gd name="T4" fmla="*/ 31 w 494"/>
                      <a:gd name="T5" fmla="*/ 64 h 495"/>
                      <a:gd name="T6" fmla="*/ 26 w 494"/>
                      <a:gd name="T7" fmla="*/ 70 h 495"/>
                      <a:gd name="T8" fmla="*/ 9 w 494"/>
                      <a:gd name="T9" fmla="*/ 86 h 495"/>
                      <a:gd name="T10" fmla="*/ 9 w 494"/>
                      <a:gd name="T11" fmla="*/ 120 h 495"/>
                      <a:gd name="T12" fmla="*/ 374 w 494"/>
                      <a:gd name="T13" fmla="*/ 485 h 495"/>
                      <a:gd name="T14" fmla="*/ 408 w 494"/>
                      <a:gd name="T15" fmla="*/ 485 h 495"/>
                      <a:gd name="T16" fmla="*/ 425 w 494"/>
                      <a:gd name="T17" fmla="*/ 469 h 495"/>
                      <a:gd name="T18" fmla="*/ 430 w 494"/>
                      <a:gd name="T19" fmla="*/ 463 h 495"/>
                      <a:gd name="T20" fmla="*/ 440 w 494"/>
                      <a:gd name="T21" fmla="*/ 454 h 495"/>
                      <a:gd name="T22" fmla="*/ 485 w 494"/>
                      <a:gd name="T23" fmla="*/ 409 h 495"/>
                      <a:gd name="T24" fmla="*/ 485 w 494"/>
                      <a:gd name="T25" fmla="*/ 375 h 495"/>
                      <a:gd name="T26" fmla="*/ 119 w 494"/>
                      <a:gd name="T27" fmla="*/ 10 h 495"/>
                      <a:gd name="T28" fmla="*/ 86 w 494"/>
                      <a:gd name="T29" fmla="*/ 1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4" h="495">
                        <a:moveTo>
                          <a:pt x="86" y="10"/>
                        </a:moveTo>
                        <a:cubicBezTo>
                          <a:pt x="41" y="55"/>
                          <a:pt x="41" y="55"/>
                          <a:pt x="41" y="55"/>
                        </a:cubicBezTo>
                        <a:cubicBezTo>
                          <a:pt x="31" y="64"/>
                          <a:pt x="31" y="64"/>
                          <a:pt x="31" y="64"/>
                        </a:cubicBezTo>
                        <a:cubicBezTo>
                          <a:pt x="26" y="70"/>
                          <a:pt x="26" y="70"/>
                          <a:pt x="26" y="70"/>
                        </a:cubicBezTo>
                        <a:cubicBezTo>
                          <a:pt x="9" y="86"/>
                          <a:pt x="9" y="86"/>
                          <a:pt x="9" y="86"/>
                        </a:cubicBezTo>
                        <a:cubicBezTo>
                          <a:pt x="0" y="95"/>
                          <a:pt x="0" y="111"/>
                          <a:pt x="9" y="120"/>
                        </a:cubicBezTo>
                        <a:cubicBezTo>
                          <a:pt x="374" y="485"/>
                          <a:pt x="374" y="485"/>
                          <a:pt x="374" y="485"/>
                        </a:cubicBezTo>
                        <a:cubicBezTo>
                          <a:pt x="384" y="495"/>
                          <a:pt x="399" y="495"/>
                          <a:pt x="408" y="485"/>
                        </a:cubicBezTo>
                        <a:cubicBezTo>
                          <a:pt x="425" y="469"/>
                          <a:pt x="425" y="469"/>
                          <a:pt x="425" y="469"/>
                        </a:cubicBezTo>
                        <a:cubicBezTo>
                          <a:pt x="430" y="463"/>
                          <a:pt x="430" y="463"/>
                          <a:pt x="430" y="463"/>
                        </a:cubicBezTo>
                        <a:cubicBezTo>
                          <a:pt x="440" y="454"/>
                          <a:pt x="440" y="454"/>
                          <a:pt x="440" y="454"/>
                        </a:cubicBezTo>
                        <a:cubicBezTo>
                          <a:pt x="485" y="409"/>
                          <a:pt x="485" y="409"/>
                          <a:pt x="485" y="409"/>
                        </a:cubicBezTo>
                        <a:cubicBezTo>
                          <a:pt x="494" y="399"/>
                          <a:pt x="494" y="384"/>
                          <a:pt x="485" y="375"/>
                        </a:cubicBezTo>
                        <a:cubicBezTo>
                          <a:pt x="119" y="10"/>
                          <a:pt x="119" y="10"/>
                          <a:pt x="119" y="10"/>
                        </a:cubicBezTo>
                        <a:cubicBezTo>
                          <a:pt x="110" y="0"/>
                          <a:pt x="95" y="0"/>
                          <a:pt x="86" y="10"/>
                        </a:cubicBezTo>
                        <a:close/>
                      </a:path>
                    </a:pathLst>
                  </a:custGeom>
                  <a:solidFill>
                    <a:srgbClr val="76767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4" name="Freeform 8"/>
                  <p:cNvSpPr/>
                  <p:nvPr/>
                </p:nvSpPr>
                <p:spPr bwMode="auto">
                  <a:xfrm>
                    <a:off x="5057776" y="3190875"/>
                    <a:ext cx="838200" cy="838200"/>
                  </a:xfrm>
                  <a:custGeom>
                    <a:avLst/>
                    <a:gdLst>
                      <a:gd name="T0" fmla="*/ 9 w 425"/>
                      <a:gd name="T1" fmla="*/ 16 h 425"/>
                      <a:gd name="T2" fmla="*/ 9 w 425"/>
                      <a:gd name="T3" fmla="*/ 50 h 425"/>
                      <a:gd name="T4" fmla="*/ 374 w 425"/>
                      <a:gd name="T5" fmla="*/ 415 h 425"/>
                      <a:gd name="T6" fmla="*/ 408 w 425"/>
                      <a:gd name="T7" fmla="*/ 415 h 425"/>
                      <a:gd name="T8" fmla="*/ 425 w 425"/>
                      <a:gd name="T9" fmla="*/ 399 h 425"/>
                      <a:gd name="T10" fmla="*/ 26 w 425"/>
                      <a:gd name="T11" fmla="*/ 0 h 425"/>
                      <a:gd name="T12" fmla="*/ 9 w 425"/>
                      <a:gd name="T13" fmla="*/ 16 h 425"/>
                    </a:gdLst>
                    <a:ahLst/>
                    <a:cxnLst>
                      <a:cxn ang="0">
                        <a:pos x="T0" y="T1"/>
                      </a:cxn>
                      <a:cxn ang="0">
                        <a:pos x="T2" y="T3"/>
                      </a:cxn>
                      <a:cxn ang="0">
                        <a:pos x="T4" y="T5"/>
                      </a:cxn>
                      <a:cxn ang="0">
                        <a:pos x="T6" y="T7"/>
                      </a:cxn>
                      <a:cxn ang="0">
                        <a:pos x="T8" y="T9"/>
                      </a:cxn>
                      <a:cxn ang="0">
                        <a:pos x="T10" y="T11"/>
                      </a:cxn>
                      <a:cxn ang="0">
                        <a:pos x="T12" y="T13"/>
                      </a:cxn>
                    </a:cxnLst>
                    <a:rect l="0" t="0" r="r" b="b"/>
                    <a:pathLst>
                      <a:path w="425" h="425">
                        <a:moveTo>
                          <a:pt x="9" y="16"/>
                        </a:moveTo>
                        <a:cubicBezTo>
                          <a:pt x="0" y="25"/>
                          <a:pt x="0" y="41"/>
                          <a:pt x="9" y="50"/>
                        </a:cubicBezTo>
                        <a:cubicBezTo>
                          <a:pt x="374" y="415"/>
                          <a:pt x="374" y="415"/>
                          <a:pt x="374" y="415"/>
                        </a:cubicBezTo>
                        <a:cubicBezTo>
                          <a:pt x="384" y="425"/>
                          <a:pt x="399" y="425"/>
                          <a:pt x="408" y="415"/>
                        </a:cubicBezTo>
                        <a:cubicBezTo>
                          <a:pt x="425" y="399"/>
                          <a:pt x="425" y="399"/>
                          <a:pt x="425" y="399"/>
                        </a:cubicBezTo>
                        <a:cubicBezTo>
                          <a:pt x="26" y="0"/>
                          <a:pt x="26" y="0"/>
                          <a:pt x="26" y="0"/>
                        </a:cubicBezTo>
                        <a:lnTo>
                          <a:pt x="9" y="16"/>
                        </a:lnTo>
                        <a:close/>
                      </a:path>
                    </a:pathLst>
                  </a:custGeom>
                  <a:solidFill>
                    <a:srgbClr val="5A5A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5" name="Freeform 9"/>
                  <p:cNvSpPr/>
                  <p:nvPr/>
                </p:nvSpPr>
                <p:spPr bwMode="auto">
                  <a:xfrm>
                    <a:off x="5118101" y="3162300"/>
                    <a:ext cx="806450" cy="804863"/>
                  </a:xfrm>
                  <a:custGeom>
                    <a:avLst/>
                    <a:gdLst>
                      <a:gd name="T0" fmla="*/ 0 w 508"/>
                      <a:gd name="T1" fmla="*/ 11 h 507"/>
                      <a:gd name="T2" fmla="*/ 496 w 508"/>
                      <a:gd name="T3" fmla="*/ 507 h 507"/>
                      <a:gd name="T4" fmla="*/ 508 w 508"/>
                      <a:gd name="T5" fmla="*/ 496 h 507"/>
                      <a:gd name="T6" fmla="*/ 13 w 508"/>
                      <a:gd name="T7" fmla="*/ 0 h 507"/>
                      <a:gd name="T8" fmla="*/ 0 w 508"/>
                      <a:gd name="T9" fmla="*/ 11 h 507"/>
                    </a:gdLst>
                    <a:ahLst/>
                    <a:cxnLst>
                      <a:cxn ang="0">
                        <a:pos x="T0" y="T1"/>
                      </a:cxn>
                      <a:cxn ang="0">
                        <a:pos x="T2" y="T3"/>
                      </a:cxn>
                      <a:cxn ang="0">
                        <a:pos x="T4" y="T5"/>
                      </a:cxn>
                      <a:cxn ang="0">
                        <a:pos x="T6" y="T7"/>
                      </a:cxn>
                      <a:cxn ang="0">
                        <a:pos x="T8" y="T9"/>
                      </a:cxn>
                    </a:cxnLst>
                    <a:rect l="0" t="0" r="r" b="b"/>
                    <a:pathLst>
                      <a:path w="508" h="507">
                        <a:moveTo>
                          <a:pt x="0" y="11"/>
                        </a:moveTo>
                        <a:lnTo>
                          <a:pt x="496" y="507"/>
                        </a:lnTo>
                        <a:lnTo>
                          <a:pt x="508" y="496"/>
                        </a:lnTo>
                        <a:lnTo>
                          <a:pt x="13" y="0"/>
                        </a:lnTo>
                        <a:lnTo>
                          <a:pt x="0" y="11"/>
                        </a:lnTo>
                        <a:close/>
                      </a:path>
                    </a:pathLst>
                  </a:custGeom>
                  <a:solidFill>
                    <a:srgbClr val="5A5A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6" name="Freeform 10"/>
                  <p:cNvSpPr/>
                  <p:nvPr/>
                </p:nvSpPr>
                <p:spPr bwMode="auto">
                  <a:xfrm>
                    <a:off x="4619626" y="2768600"/>
                    <a:ext cx="182563" cy="168275"/>
                  </a:xfrm>
                  <a:custGeom>
                    <a:avLst/>
                    <a:gdLst>
                      <a:gd name="T0" fmla="*/ 0 w 93"/>
                      <a:gd name="T1" fmla="*/ 33 h 85"/>
                      <a:gd name="T2" fmla="*/ 43 w 93"/>
                      <a:gd name="T3" fmla="*/ 75 h 85"/>
                      <a:gd name="T4" fmla="*/ 77 w 93"/>
                      <a:gd name="T5" fmla="*/ 75 h 85"/>
                      <a:gd name="T6" fmla="*/ 93 w 93"/>
                      <a:gd name="T7" fmla="*/ 59 h 85"/>
                      <a:gd name="T8" fmla="*/ 34 w 93"/>
                      <a:gd name="T9" fmla="*/ 0 h 85"/>
                      <a:gd name="T10" fmla="*/ 0 w 93"/>
                      <a:gd name="T11" fmla="*/ 33 h 85"/>
                    </a:gdLst>
                    <a:ahLst/>
                    <a:cxnLst>
                      <a:cxn ang="0">
                        <a:pos x="T0" y="T1"/>
                      </a:cxn>
                      <a:cxn ang="0">
                        <a:pos x="T2" y="T3"/>
                      </a:cxn>
                      <a:cxn ang="0">
                        <a:pos x="T4" y="T5"/>
                      </a:cxn>
                      <a:cxn ang="0">
                        <a:pos x="T6" y="T7"/>
                      </a:cxn>
                      <a:cxn ang="0">
                        <a:pos x="T8" y="T9"/>
                      </a:cxn>
                      <a:cxn ang="0">
                        <a:pos x="T10" y="T11"/>
                      </a:cxn>
                    </a:cxnLst>
                    <a:rect l="0" t="0" r="r" b="b"/>
                    <a:pathLst>
                      <a:path w="93" h="85">
                        <a:moveTo>
                          <a:pt x="0" y="33"/>
                        </a:moveTo>
                        <a:cubicBezTo>
                          <a:pt x="43" y="75"/>
                          <a:pt x="43" y="75"/>
                          <a:pt x="43" y="75"/>
                        </a:cubicBezTo>
                        <a:cubicBezTo>
                          <a:pt x="52" y="85"/>
                          <a:pt x="67" y="85"/>
                          <a:pt x="77" y="75"/>
                        </a:cubicBezTo>
                        <a:cubicBezTo>
                          <a:pt x="93" y="59"/>
                          <a:pt x="93" y="59"/>
                          <a:pt x="93" y="59"/>
                        </a:cubicBezTo>
                        <a:cubicBezTo>
                          <a:pt x="34" y="0"/>
                          <a:pt x="34" y="0"/>
                          <a:pt x="34" y="0"/>
                        </a:cubicBezTo>
                        <a:lnTo>
                          <a:pt x="0" y="33"/>
                        </a:lnTo>
                        <a:close/>
                      </a:path>
                    </a:pathLst>
                  </a:custGeom>
                  <a:solidFill>
                    <a:srgbClr val="B8B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sp>
                <p:nvSpPr>
                  <p:cNvPr id="137" name="Freeform 11"/>
                  <p:cNvSpPr/>
                  <p:nvPr/>
                </p:nvSpPr>
                <p:spPr bwMode="auto">
                  <a:xfrm>
                    <a:off x="4699001" y="2740025"/>
                    <a:ext cx="133350" cy="133350"/>
                  </a:xfrm>
                  <a:custGeom>
                    <a:avLst/>
                    <a:gdLst>
                      <a:gd name="T0" fmla="*/ 0 w 84"/>
                      <a:gd name="T1" fmla="*/ 11 h 84"/>
                      <a:gd name="T2" fmla="*/ 73 w 84"/>
                      <a:gd name="T3" fmla="*/ 84 h 84"/>
                      <a:gd name="T4" fmla="*/ 84 w 84"/>
                      <a:gd name="T5" fmla="*/ 73 h 84"/>
                      <a:gd name="T6" fmla="*/ 11 w 84"/>
                      <a:gd name="T7" fmla="*/ 0 h 84"/>
                      <a:gd name="T8" fmla="*/ 0 w 84"/>
                      <a:gd name="T9" fmla="*/ 11 h 84"/>
                    </a:gdLst>
                    <a:ahLst/>
                    <a:cxnLst>
                      <a:cxn ang="0">
                        <a:pos x="T0" y="T1"/>
                      </a:cxn>
                      <a:cxn ang="0">
                        <a:pos x="T2" y="T3"/>
                      </a:cxn>
                      <a:cxn ang="0">
                        <a:pos x="T4" y="T5"/>
                      </a:cxn>
                      <a:cxn ang="0">
                        <a:pos x="T6" y="T7"/>
                      </a:cxn>
                      <a:cxn ang="0">
                        <a:pos x="T8" y="T9"/>
                      </a:cxn>
                    </a:cxnLst>
                    <a:rect l="0" t="0" r="r" b="b"/>
                    <a:pathLst>
                      <a:path w="84" h="84">
                        <a:moveTo>
                          <a:pt x="0" y="11"/>
                        </a:moveTo>
                        <a:lnTo>
                          <a:pt x="73" y="84"/>
                        </a:lnTo>
                        <a:lnTo>
                          <a:pt x="84" y="73"/>
                        </a:lnTo>
                        <a:lnTo>
                          <a:pt x="11" y="0"/>
                        </a:lnTo>
                        <a:lnTo>
                          <a:pt x="0" y="11"/>
                        </a:lnTo>
                        <a:close/>
                      </a:path>
                    </a:pathLst>
                  </a:custGeom>
                  <a:solidFill>
                    <a:srgbClr val="B8B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38" name="Freeform 12"/>
                <p:cNvSpPr/>
                <p:nvPr/>
              </p:nvSpPr>
              <p:spPr bwMode="auto">
                <a:xfrm>
                  <a:off x="3491329" y="1261482"/>
                  <a:ext cx="2147888" cy="2147888"/>
                </a:xfrm>
                <a:custGeom>
                  <a:avLst/>
                  <a:gdLst>
                    <a:gd name="T0" fmla="*/ 895 w 1089"/>
                    <a:gd name="T1" fmla="*/ 194 h 1089"/>
                    <a:gd name="T2" fmla="*/ 895 w 1089"/>
                    <a:gd name="T3" fmla="*/ 895 h 1089"/>
                    <a:gd name="T4" fmla="*/ 193 w 1089"/>
                    <a:gd name="T5" fmla="*/ 895 h 1089"/>
                    <a:gd name="T6" fmla="*/ 193 w 1089"/>
                    <a:gd name="T7" fmla="*/ 194 h 1089"/>
                    <a:gd name="T8" fmla="*/ 895 w 1089"/>
                    <a:gd name="T9" fmla="*/ 194 h 1089"/>
                  </a:gdLst>
                  <a:ahLst/>
                  <a:cxnLst>
                    <a:cxn ang="0">
                      <a:pos x="T0" y="T1"/>
                    </a:cxn>
                    <a:cxn ang="0">
                      <a:pos x="T2" y="T3"/>
                    </a:cxn>
                    <a:cxn ang="0">
                      <a:pos x="T4" y="T5"/>
                    </a:cxn>
                    <a:cxn ang="0">
                      <a:pos x="T6" y="T7"/>
                    </a:cxn>
                    <a:cxn ang="0">
                      <a:pos x="T8" y="T9"/>
                    </a:cxn>
                  </a:cxnLst>
                  <a:rect l="0" t="0" r="r" b="b"/>
                  <a:pathLst>
                    <a:path w="1089" h="1089">
                      <a:moveTo>
                        <a:pt x="895" y="194"/>
                      </a:moveTo>
                      <a:cubicBezTo>
                        <a:pt x="1089" y="388"/>
                        <a:pt x="1089" y="702"/>
                        <a:pt x="895" y="895"/>
                      </a:cubicBezTo>
                      <a:cubicBezTo>
                        <a:pt x="701" y="1089"/>
                        <a:pt x="387" y="1089"/>
                        <a:pt x="193" y="895"/>
                      </a:cubicBezTo>
                      <a:cubicBezTo>
                        <a:pt x="0" y="702"/>
                        <a:pt x="0" y="388"/>
                        <a:pt x="193" y="194"/>
                      </a:cubicBezTo>
                      <a:cubicBezTo>
                        <a:pt x="387" y="0"/>
                        <a:pt x="701" y="0"/>
                        <a:pt x="895" y="194"/>
                      </a:cubicBezTo>
                      <a:close/>
                    </a:path>
                  </a:pathLst>
                </a:custGeom>
                <a:solidFill>
                  <a:srgbClr val="E9E9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39" name="Freeform 14"/>
              <p:cNvSpPr/>
              <p:nvPr/>
            </p:nvSpPr>
            <p:spPr bwMode="auto">
              <a:xfrm rot="900000">
                <a:off x="3761175" y="1308636"/>
                <a:ext cx="1858620" cy="1858618"/>
              </a:xfrm>
              <a:custGeom>
                <a:avLst/>
                <a:gdLst>
                  <a:gd name="T0" fmla="*/ 809 w 984"/>
                  <a:gd name="T1" fmla="*/ 175 h 983"/>
                  <a:gd name="T2" fmla="*/ 809 w 984"/>
                  <a:gd name="T3" fmla="*/ 809 h 983"/>
                  <a:gd name="T4" fmla="*/ 175 w 984"/>
                  <a:gd name="T5" fmla="*/ 809 h 983"/>
                  <a:gd name="T6" fmla="*/ 175 w 984"/>
                  <a:gd name="T7" fmla="*/ 175 h 983"/>
                  <a:gd name="T8" fmla="*/ 809 w 984"/>
                  <a:gd name="T9" fmla="*/ 175 h 983"/>
                </a:gdLst>
                <a:ahLst/>
                <a:cxnLst>
                  <a:cxn ang="0">
                    <a:pos x="T0" y="T1"/>
                  </a:cxn>
                  <a:cxn ang="0">
                    <a:pos x="T2" y="T3"/>
                  </a:cxn>
                  <a:cxn ang="0">
                    <a:pos x="T4" y="T5"/>
                  </a:cxn>
                  <a:cxn ang="0">
                    <a:pos x="T6" y="T7"/>
                  </a:cxn>
                  <a:cxn ang="0">
                    <a:pos x="T8" y="T9"/>
                  </a:cxn>
                </a:cxnLst>
                <a:rect l="0" t="0" r="r" b="b"/>
                <a:pathLst>
                  <a:path w="984" h="983">
                    <a:moveTo>
                      <a:pt x="809" y="175"/>
                    </a:moveTo>
                    <a:cubicBezTo>
                      <a:pt x="984" y="350"/>
                      <a:pt x="984" y="634"/>
                      <a:pt x="809" y="809"/>
                    </a:cubicBezTo>
                    <a:cubicBezTo>
                      <a:pt x="634" y="983"/>
                      <a:pt x="350" y="983"/>
                      <a:pt x="175" y="809"/>
                    </a:cubicBezTo>
                    <a:cubicBezTo>
                      <a:pt x="0" y="634"/>
                      <a:pt x="0" y="350"/>
                      <a:pt x="175" y="175"/>
                    </a:cubicBezTo>
                    <a:cubicBezTo>
                      <a:pt x="350" y="0"/>
                      <a:pt x="634" y="0"/>
                      <a:pt x="809" y="17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思源宋体" panose="02020400000000000000" charset="-122"/>
                </a:endParaRPr>
              </a:p>
            </p:txBody>
          </p:sp>
        </p:grpSp>
        <p:sp>
          <p:nvSpPr>
            <p:cNvPr id="140" name="Freeform 19"/>
            <p:cNvSpPr>
              <a:spLocks noEditPoints="1"/>
            </p:cNvSpPr>
            <p:nvPr/>
          </p:nvSpPr>
          <p:spPr bwMode="auto">
            <a:xfrm>
              <a:off x="9184" y="4458"/>
              <a:ext cx="826" cy="757"/>
            </a:xfrm>
            <a:custGeom>
              <a:avLst/>
              <a:gdLst>
                <a:gd name="T0" fmla="*/ 79 w 126"/>
                <a:gd name="T1" fmla="*/ 53 h 115"/>
                <a:gd name="T2" fmla="*/ 83 w 126"/>
                <a:gd name="T3" fmla="*/ 69 h 115"/>
                <a:gd name="T4" fmla="*/ 83 w 126"/>
                <a:gd name="T5" fmla="*/ 77 h 115"/>
                <a:gd name="T6" fmla="*/ 89 w 126"/>
                <a:gd name="T7" fmla="*/ 71 h 115"/>
                <a:gd name="T8" fmla="*/ 83 w 126"/>
                <a:gd name="T9" fmla="*/ 49 h 115"/>
                <a:gd name="T10" fmla="*/ 64 w 126"/>
                <a:gd name="T11" fmla="*/ 46 h 115"/>
                <a:gd name="T12" fmla="*/ 122 w 126"/>
                <a:gd name="T13" fmla="*/ 105 h 115"/>
                <a:gd name="T14" fmla="*/ 118 w 126"/>
                <a:gd name="T15" fmla="*/ 105 h 115"/>
                <a:gd name="T16" fmla="*/ 122 w 126"/>
                <a:gd name="T17" fmla="*/ 29 h 115"/>
                <a:gd name="T18" fmla="*/ 122 w 126"/>
                <a:gd name="T19" fmla="*/ 19 h 115"/>
                <a:gd name="T20" fmla="*/ 76 w 126"/>
                <a:gd name="T21" fmla="*/ 13 h 115"/>
                <a:gd name="T22" fmla="*/ 63 w 126"/>
                <a:gd name="T23" fmla="*/ 0 h 115"/>
                <a:gd name="T24" fmla="*/ 51 w 126"/>
                <a:gd name="T25" fmla="*/ 13 h 115"/>
                <a:gd name="T26" fmla="*/ 5 w 126"/>
                <a:gd name="T27" fmla="*/ 19 h 115"/>
                <a:gd name="T28" fmla="*/ 5 w 126"/>
                <a:gd name="T29" fmla="*/ 29 h 115"/>
                <a:gd name="T30" fmla="*/ 9 w 126"/>
                <a:gd name="T31" fmla="*/ 105 h 115"/>
                <a:gd name="T32" fmla="*/ 0 w 126"/>
                <a:gd name="T33" fmla="*/ 110 h 115"/>
                <a:gd name="T34" fmla="*/ 122 w 126"/>
                <a:gd name="T35" fmla="*/ 115 h 115"/>
                <a:gd name="T36" fmla="*/ 122 w 126"/>
                <a:gd name="T37" fmla="*/ 105 h 115"/>
                <a:gd name="T38" fmla="*/ 58 w 126"/>
                <a:gd name="T39" fmla="*/ 8 h 115"/>
                <a:gd name="T40" fmla="*/ 68 w 126"/>
                <a:gd name="T41" fmla="*/ 8 h 115"/>
                <a:gd name="T42" fmla="*/ 68 w 126"/>
                <a:gd name="T43" fmla="*/ 17 h 115"/>
                <a:gd name="T44" fmla="*/ 63 w 126"/>
                <a:gd name="T45" fmla="*/ 19 h 115"/>
                <a:gd name="T46" fmla="*/ 56 w 126"/>
                <a:gd name="T47" fmla="*/ 13 h 115"/>
                <a:gd name="T48" fmla="*/ 112 w 126"/>
                <a:gd name="T49" fmla="*/ 105 h 115"/>
                <a:gd name="T50" fmla="*/ 14 w 126"/>
                <a:gd name="T51" fmla="*/ 105 h 115"/>
                <a:gd name="T52" fmla="*/ 112 w 126"/>
                <a:gd name="T53" fmla="*/ 29 h 115"/>
                <a:gd name="T54" fmla="*/ 59 w 126"/>
                <a:gd name="T55" fmla="*/ 91 h 115"/>
                <a:gd name="T56" fmla="*/ 71 w 126"/>
                <a:gd name="T57" fmla="*/ 89 h 115"/>
                <a:gd name="T58" fmla="*/ 79 w 126"/>
                <a:gd name="T59" fmla="*/ 80 h 115"/>
                <a:gd name="T60" fmla="*/ 78 w 126"/>
                <a:gd name="T61" fmla="*/ 76 h 115"/>
                <a:gd name="T62" fmla="*/ 62 w 126"/>
                <a:gd name="T63" fmla="*/ 50 h 115"/>
                <a:gd name="T64" fmla="*/ 44 w 126"/>
                <a:gd name="T65" fmla="*/ 53 h 115"/>
                <a:gd name="T66" fmla="*/ 44 w 126"/>
                <a:gd name="T67" fmla="*/ 85 h 115"/>
                <a:gd name="T68" fmla="*/ 48 w 126"/>
                <a:gd name="T69" fmla="*/ 57 h 115"/>
                <a:gd name="T70" fmla="*/ 57 w 126"/>
                <a:gd name="T71" fmla="*/ 53 h 115"/>
                <a:gd name="T72" fmla="*/ 58 w 126"/>
                <a:gd name="T73" fmla="*/ 72 h 115"/>
                <a:gd name="T74" fmla="*/ 68 w 126"/>
                <a:gd name="T75" fmla="*/ 83 h 115"/>
                <a:gd name="T76" fmla="*/ 59 w 126"/>
                <a:gd name="T77" fmla="*/ 86 h 115"/>
                <a:gd name="T78" fmla="*/ 43 w 126"/>
                <a:gd name="T79" fmla="*/ 6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6" h="115">
                  <a:moveTo>
                    <a:pt x="67" y="49"/>
                  </a:moveTo>
                  <a:cubicBezTo>
                    <a:pt x="72" y="49"/>
                    <a:pt x="76" y="50"/>
                    <a:pt x="79" y="53"/>
                  </a:cubicBezTo>
                  <a:cubicBezTo>
                    <a:pt x="82" y="56"/>
                    <a:pt x="84" y="61"/>
                    <a:pt x="84" y="65"/>
                  </a:cubicBezTo>
                  <a:cubicBezTo>
                    <a:pt x="84" y="67"/>
                    <a:pt x="84" y="68"/>
                    <a:pt x="83" y="69"/>
                  </a:cubicBezTo>
                  <a:cubicBezTo>
                    <a:pt x="83" y="71"/>
                    <a:pt x="82" y="72"/>
                    <a:pt x="82" y="73"/>
                  </a:cubicBezTo>
                  <a:cubicBezTo>
                    <a:pt x="81" y="75"/>
                    <a:pt x="81" y="77"/>
                    <a:pt x="83" y="77"/>
                  </a:cubicBezTo>
                  <a:cubicBezTo>
                    <a:pt x="84" y="78"/>
                    <a:pt x="86" y="78"/>
                    <a:pt x="87" y="76"/>
                  </a:cubicBezTo>
                  <a:cubicBezTo>
                    <a:pt x="88" y="75"/>
                    <a:pt x="88" y="73"/>
                    <a:pt x="89" y="71"/>
                  </a:cubicBezTo>
                  <a:cubicBezTo>
                    <a:pt x="89" y="69"/>
                    <a:pt x="90" y="67"/>
                    <a:pt x="90" y="65"/>
                  </a:cubicBezTo>
                  <a:cubicBezTo>
                    <a:pt x="90" y="59"/>
                    <a:pt x="87" y="53"/>
                    <a:pt x="83" y="49"/>
                  </a:cubicBezTo>
                  <a:cubicBezTo>
                    <a:pt x="79" y="45"/>
                    <a:pt x="73" y="43"/>
                    <a:pt x="67" y="43"/>
                  </a:cubicBezTo>
                  <a:cubicBezTo>
                    <a:pt x="66" y="43"/>
                    <a:pt x="64" y="44"/>
                    <a:pt x="64" y="46"/>
                  </a:cubicBezTo>
                  <a:cubicBezTo>
                    <a:pt x="64" y="47"/>
                    <a:pt x="66" y="49"/>
                    <a:pt x="67" y="49"/>
                  </a:cubicBezTo>
                  <a:close/>
                  <a:moveTo>
                    <a:pt x="122" y="105"/>
                  </a:moveTo>
                  <a:cubicBezTo>
                    <a:pt x="122" y="105"/>
                    <a:pt x="122" y="105"/>
                    <a:pt x="122" y="105"/>
                  </a:cubicBezTo>
                  <a:cubicBezTo>
                    <a:pt x="118" y="105"/>
                    <a:pt x="118" y="105"/>
                    <a:pt x="118" y="105"/>
                  </a:cubicBezTo>
                  <a:cubicBezTo>
                    <a:pt x="118" y="29"/>
                    <a:pt x="118" y="29"/>
                    <a:pt x="118" y="29"/>
                  </a:cubicBezTo>
                  <a:cubicBezTo>
                    <a:pt x="122" y="29"/>
                    <a:pt x="122" y="29"/>
                    <a:pt x="122" y="29"/>
                  </a:cubicBezTo>
                  <a:cubicBezTo>
                    <a:pt x="124" y="29"/>
                    <a:pt x="126" y="27"/>
                    <a:pt x="126" y="24"/>
                  </a:cubicBezTo>
                  <a:cubicBezTo>
                    <a:pt x="126" y="22"/>
                    <a:pt x="124" y="19"/>
                    <a:pt x="122" y="19"/>
                  </a:cubicBezTo>
                  <a:cubicBezTo>
                    <a:pt x="74" y="19"/>
                    <a:pt x="74" y="19"/>
                    <a:pt x="74" y="19"/>
                  </a:cubicBezTo>
                  <a:cubicBezTo>
                    <a:pt x="75" y="17"/>
                    <a:pt x="76" y="15"/>
                    <a:pt x="76" y="13"/>
                  </a:cubicBezTo>
                  <a:cubicBezTo>
                    <a:pt x="76" y="9"/>
                    <a:pt x="75" y="6"/>
                    <a:pt x="72" y="4"/>
                  </a:cubicBezTo>
                  <a:cubicBezTo>
                    <a:pt x="70" y="1"/>
                    <a:pt x="67" y="0"/>
                    <a:pt x="63" y="0"/>
                  </a:cubicBezTo>
                  <a:cubicBezTo>
                    <a:pt x="60" y="0"/>
                    <a:pt x="57" y="1"/>
                    <a:pt x="54" y="4"/>
                  </a:cubicBezTo>
                  <a:cubicBezTo>
                    <a:pt x="52" y="6"/>
                    <a:pt x="51" y="9"/>
                    <a:pt x="51" y="13"/>
                  </a:cubicBezTo>
                  <a:cubicBezTo>
                    <a:pt x="51" y="15"/>
                    <a:pt x="51" y="17"/>
                    <a:pt x="53" y="19"/>
                  </a:cubicBezTo>
                  <a:cubicBezTo>
                    <a:pt x="5" y="19"/>
                    <a:pt x="5" y="19"/>
                    <a:pt x="5" y="19"/>
                  </a:cubicBezTo>
                  <a:cubicBezTo>
                    <a:pt x="2" y="19"/>
                    <a:pt x="0" y="22"/>
                    <a:pt x="0" y="24"/>
                  </a:cubicBezTo>
                  <a:cubicBezTo>
                    <a:pt x="0" y="27"/>
                    <a:pt x="2" y="29"/>
                    <a:pt x="5" y="29"/>
                  </a:cubicBezTo>
                  <a:cubicBezTo>
                    <a:pt x="9" y="29"/>
                    <a:pt x="9" y="29"/>
                    <a:pt x="9" y="29"/>
                  </a:cubicBezTo>
                  <a:cubicBezTo>
                    <a:pt x="9" y="105"/>
                    <a:pt x="9" y="105"/>
                    <a:pt x="9" y="105"/>
                  </a:cubicBezTo>
                  <a:cubicBezTo>
                    <a:pt x="5" y="105"/>
                    <a:pt x="5" y="105"/>
                    <a:pt x="5" y="105"/>
                  </a:cubicBezTo>
                  <a:cubicBezTo>
                    <a:pt x="2" y="105"/>
                    <a:pt x="0" y="107"/>
                    <a:pt x="0" y="110"/>
                  </a:cubicBezTo>
                  <a:cubicBezTo>
                    <a:pt x="0" y="113"/>
                    <a:pt x="2" y="115"/>
                    <a:pt x="5" y="115"/>
                  </a:cubicBezTo>
                  <a:cubicBezTo>
                    <a:pt x="122" y="115"/>
                    <a:pt x="122" y="115"/>
                    <a:pt x="122" y="115"/>
                  </a:cubicBezTo>
                  <a:cubicBezTo>
                    <a:pt x="124" y="115"/>
                    <a:pt x="126" y="113"/>
                    <a:pt x="126" y="110"/>
                  </a:cubicBezTo>
                  <a:cubicBezTo>
                    <a:pt x="126" y="107"/>
                    <a:pt x="124" y="105"/>
                    <a:pt x="122" y="105"/>
                  </a:cubicBezTo>
                  <a:close/>
                  <a:moveTo>
                    <a:pt x="58" y="8"/>
                  </a:moveTo>
                  <a:cubicBezTo>
                    <a:pt x="58" y="8"/>
                    <a:pt x="58" y="8"/>
                    <a:pt x="58" y="8"/>
                  </a:cubicBezTo>
                  <a:cubicBezTo>
                    <a:pt x="60" y="6"/>
                    <a:pt x="61" y="6"/>
                    <a:pt x="63" y="6"/>
                  </a:cubicBezTo>
                  <a:cubicBezTo>
                    <a:pt x="65" y="6"/>
                    <a:pt x="67" y="6"/>
                    <a:pt x="68" y="8"/>
                  </a:cubicBezTo>
                  <a:cubicBezTo>
                    <a:pt x="69" y="9"/>
                    <a:pt x="70" y="11"/>
                    <a:pt x="70" y="13"/>
                  </a:cubicBezTo>
                  <a:cubicBezTo>
                    <a:pt x="70" y="14"/>
                    <a:pt x="69" y="16"/>
                    <a:pt x="68" y="17"/>
                  </a:cubicBezTo>
                  <a:cubicBezTo>
                    <a:pt x="67" y="19"/>
                    <a:pt x="65" y="19"/>
                    <a:pt x="63" y="19"/>
                  </a:cubicBezTo>
                  <a:cubicBezTo>
                    <a:pt x="63" y="19"/>
                    <a:pt x="63" y="19"/>
                    <a:pt x="63" y="19"/>
                  </a:cubicBezTo>
                  <a:cubicBezTo>
                    <a:pt x="61" y="19"/>
                    <a:pt x="60" y="19"/>
                    <a:pt x="58" y="17"/>
                  </a:cubicBezTo>
                  <a:cubicBezTo>
                    <a:pt x="57" y="16"/>
                    <a:pt x="56" y="14"/>
                    <a:pt x="56" y="13"/>
                  </a:cubicBezTo>
                  <a:cubicBezTo>
                    <a:pt x="56" y="11"/>
                    <a:pt x="57" y="9"/>
                    <a:pt x="58" y="8"/>
                  </a:cubicBezTo>
                  <a:close/>
                  <a:moveTo>
                    <a:pt x="112" y="105"/>
                  </a:moveTo>
                  <a:cubicBezTo>
                    <a:pt x="112" y="105"/>
                    <a:pt x="112" y="105"/>
                    <a:pt x="112" y="105"/>
                  </a:cubicBezTo>
                  <a:cubicBezTo>
                    <a:pt x="14" y="105"/>
                    <a:pt x="14" y="105"/>
                    <a:pt x="14" y="105"/>
                  </a:cubicBezTo>
                  <a:cubicBezTo>
                    <a:pt x="14" y="29"/>
                    <a:pt x="14" y="29"/>
                    <a:pt x="14" y="29"/>
                  </a:cubicBezTo>
                  <a:cubicBezTo>
                    <a:pt x="112" y="29"/>
                    <a:pt x="112" y="29"/>
                    <a:pt x="112" y="29"/>
                  </a:cubicBezTo>
                  <a:cubicBezTo>
                    <a:pt x="112" y="105"/>
                    <a:pt x="112" y="105"/>
                    <a:pt x="112" y="105"/>
                  </a:cubicBezTo>
                  <a:close/>
                  <a:moveTo>
                    <a:pt x="59" y="91"/>
                  </a:moveTo>
                  <a:cubicBezTo>
                    <a:pt x="59" y="91"/>
                    <a:pt x="59" y="91"/>
                    <a:pt x="59" y="91"/>
                  </a:cubicBezTo>
                  <a:cubicBezTo>
                    <a:pt x="63" y="91"/>
                    <a:pt x="67" y="90"/>
                    <a:pt x="71" y="89"/>
                  </a:cubicBezTo>
                  <a:cubicBezTo>
                    <a:pt x="71" y="88"/>
                    <a:pt x="71" y="88"/>
                    <a:pt x="71" y="88"/>
                  </a:cubicBezTo>
                  <a:cubicBezTo>
                    <a:pt x="74" y="87"/>
                    <a:pt x="77" y="84"/>
                    <a:pt x="79" y="80"/>
                  </a:cubicBezTo>
                  <a:cubicBezTo>
                    <a:pt x="79" y="80"/>
                    <a:pt x="79" y="80"/>
                    <a:pt x="79" y="80"/>
                  </a:cubicBezTo>
                  <a:cubicBezTo>
                    <a:pt x="80" y="79"/>
                    <a:pt x="79" y="77"/>
                    <a:pt x="78" y="76"/>
                  </a:cubicBezTo>
                  <a:cubicBezTo>
                    <a:pt x="62" y="67"/>
                    <a:pt x="62" y="67"/>
                    <a:pt x="62" y="67"/>
                  </a:cubicBezTo>
                  <a:cubicBezTo>
                    <a:pt x="62" y="50"/>
                    <a:pt x="62" y="50"/>
                    <a:pt x="62" y="50"/>
                  </a:cubicBezTo>
                  <a:cubicBezTo>
                    <a:pt x="62" y="48"/>
                    <a:pt x="61" y="47"/>
                    <a:pt x="59" y="47"/>
                  </a:cubicBezTo>
                  <a:cubicBezTo>
                    <a:pt x="53" y="47"/>
                    <a:pt x="48" y="49"/>
                    <a:pt x="44" y="53"/>
                  </a:cubicBezTo>
                  <a:cubicBezTo>
                    <a:pt x="40" y="57"/>
                    <a:pt x="37" y="63"/>
                    <a:pt x="37" y="69"/>
                  </a:cubicBezTo>
                  <a:cubicBezTo>
                    <a:pt x="37" y="75"/>
                    <a:pt x="40" y="81"/>
                    <a:pt x="44" y="85"/>
                  </a:cubicBezTo>
                  <a:cubicBezTo>
                    <a:pt x="48" y="89"/>
                    <a:pt x="53" y="91"/>
                    <a:pt x="59" y="91"/>
                  </a:cubicBezTo>
                  <a:close/>
                  <a:moveTo>
                    <a:pt x="48" y="57"/>
                  </a:moveTo>
                  <a:cubicBezTo>
                    <a:pt x="48" y="57"/>
                    <a:pt x="48" y="57"/>
                    <a:pt x="48" y="57"/>
                  </a:cubicBezTo>
                  <a:cubicBezTo>
                    <a:pt x="50" y="55"/>
                    <a:pt x="53" y="53"/>
                    <a:pt x="57" y="53"/>
                  </a:cubicBezTo>
                  <a:cubicBezTo>
                    <a:pt x="57" y="69"/>
                    <a:pt x="57" y="69"/>
                    <a:pt x="57" y="69"/>
                  </a:cubicBezTo>
                  <a:cubicBezTo>
                    <a:pt x="57" y="70"/>
                    <a:pt x="57" y="71"/>
                    <a:pt x="58" y="72"/>
                  </a:cubicBezTo>
                  <a:cubicBezTo>
                    <a:pt x="72" y="80"/>
                    <a:pt x="72" y="80"/>
                    <a:pt x="72" y="80"/>
                  </a:cubicBezTo>
                  <a:cubicBezTo>
                    <a:pt x="71" y="81"/>
                    <a:pt x="69" y="82"/>
                    <a:pt x="68" y="83"/>
                  </a:cubicBezTo>
                  <a:cubicBezTo>
                    <a:pt x="68" y="84"/>
                    <a:pt x="68" y="84"/>
                    <a:pt x="68" y="84"/>
                  </a:cubicBezTo>
                  <a:cubicBezTo>
                    <a:pt x="65" y="85"/>
                    <a:pt x="62" y="86"/>
                    <a:pt x="59" y="86"/>
                  </a:cubicBezTo>
                  <a:cubicBezTo>
                    <a:pt x="55" y="86"/>
                    <a:pt x="51" y="84"/>
                    <a:pt x="48" y="81"/>
                  </a:cubicBezTo>
                  <a:cubicBezTo>
                    <a:pt x="45" y="78"/>
                    <a:pt x="43" y="74"/>
                    <a:pt x="43" y="69"/>
                  </a:cubicBezTo>
                  <a:cubicBezTo>
                    <a:pt x="43" y="64"/>
                    <a:pt x="45" y="60"/>
                    <a:pt x="48" y="57"/>
                  </a:cubicBezTo>
                  <a:close/>
                </a:path>
              </a:pathLst>
            </a:custGeom>
            <a:solidFill>
              <a:srgbClr val="FA90A7"/>
            </a:solidFill>
            <a:ln>
              <a:noFill/>
            </a:ln>
          </p:spPr>
          <p:txBody>
            <a:bodyPr vert="horz" wrap="square" lIns="91440" tIns="45720" rIns="91440" bIns="45720" numCol="1" anchor="t" anchorCtr="0" compatLnSpc="1"/>
            <a:p>
              <a:endParaRPr lang="zh-CN" altLang="en-US">
                <a:cs typeface="思源宋体" panose="02020400000000000000" charset="-122"/>
              </a:endParaRPr>
            </a:p>
          </p:txBody>
        </p:sp>
        <p:sp>
          <p:nvSpPr>
            <p:cNvPr id="141" name="Rectangle 24"/>
            <p:cNvSpPr>
              <a:spLocks noChangeArrowheads="1"/>
            </p:cNvSpPr>
            <p:nvPr/>
          </p:nvSpPr>
          <p:spPr bwMode="auto">
            <a:xfrm>
              <a:off x="7935" y="5375"/>
              <a:ext cx="3473" cy="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ctr"/>
              <a:r>
                <a:rPr lang="zh-CN" altLang="en-US">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三大核心</a:t>
              </a:r>
              <a:r>
                <a:rPr lang="zh-CN" altLang="en-US">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引擎支撑</a:t>
              </a:r>
              <a:endParaRPr lang="zh-CN" altLang="en-US" dirty="0" smtClean="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3" name="文本框 22"/>
            <p:cNvSpPr txBox="1"/>
            <p:nvPr/>
          </p:nvSpPr>
          <p:spPr>
            <a:xfrm flipH="1">
              <a:off x="12275" y="3844"/>
              <a:ext cx="5694"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结构洞分析引擎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(EasyGraph)</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4" name="文本框 22"/>
            <p:cNvSpPr txBox="1"/>
            <p:nvPr/>
          </p:nvSpPr>
          <p:spPr>
            <a:xfrm flipH="1">
              <a:off x="12451" y="5527"/>
              <a:ext cx="4444" cy="2470"/>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计算网络中的“结构洞”约束系数 (Constraint)，识别处于垄断地位或单点故障的关键节点。</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7" name="文本框 22"/>
            <p:cNvSpPr txBox="1"/>
            <p:nvPr/>
          </p:nvSpPr>
          <p:spPr>
            <a:xfrm flipH="1">
              <a:off x="2211" y="2051"/>
              <a:ext cx="4714"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NLP </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情感计算引擎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(Transformers)</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8" name="文本框 22"/>
            <p:cNvSpPr txBox="1"/>
            <p:nvPr/>
          </p:nvSpPr>
          <p:spPr>
            <a:xfrm flipH="1">
              <a:off x="2300" y="3670"/>
              <a:ext cx="4444" cy="1888"/>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分析</a:t>
              </a:r>
              <a:r>
                <a:rPr lang="en-US" altLang="zh-CN"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Issue </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和</a:t>
              </a:r>
              <a:r>
                <a:rPr lang="en-US" altLang="zh-CN"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Commit </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评论的情感倾向，识别社区负面</a:t>
              </a: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情绪和维护者倦怠风险。</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59" name="文本框 22"/>
            <p:cNvSpPr txBox="1"/>
            <p:nvPr/>
          </p:nvSpPr>
          <p:spPr>
            <a:xfrm flipH="1">
              <a:off x="2110" y="5715"/>
              <a:ext cx="5607" cy="1539"/>
            </a:xfrm>
            <a:prstGeom prst="rect">
              <a:avLst/>
            </a:prstGeom>
            <a:noFill/>
            <a:ln w="9525">
              <a:noFill/>
              <a:miter/>
            </a:ln>
            <a:effectLst>
              <a:outerShdw sx="999" sy="999" algn="ctr" rotWithShape="0">
                <a:srgbClr val="000000"/>
              </a:outerShdw>
            </a:effectLst>
          </p:spPr>
          <p:txBody>
            <a:bodyPr wrap="square" anchor="t">
              <a:spAutoFit/>
            </a:bodyPr>
            <a:p>
              <a:pPr lvl="0" algn="l">
                <a:lnSpc>
                  <a:spcPct val="120000"/>
                </a:lnSpc>
              </a:pP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GNN </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图神经网络引擎</a:t>
              </a:r>
              <a:r>
                <a:rPr lang="en-US" altLang="zh-CN"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 (PyTorch)</a:t>
              </a:r>
              <a:r>
                <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a:t>
              </a:r>
              <a:endParaRPr lang="zh-CN" altLang="en-US" sz="2400"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sp>
          <p:nvSpPr>
            <p:cNvPr id="160" name="文本框 22"/>
            <p:cNvSpPr txBox="1"/>
            <p:nvPr/>
          </p:nvSpPr>
          <p:spPr>
            <a:xfrm flipH="1">
              <a:off x="2241" y="7411"/>
              <a:ext cx="4444" cy="1888"/>
            </a:xfrm>
            <a:prstGeom prst="rect">
              <a:avLst/>
            </a:prstGeom>
            <a:noFill/>
            <a:ln w="9525">
              <a:noFill/>
              <a:miter/>
            </a:ln>
            <a:effectLst>
              <a:outerShdw sx="999" sy="999" algn="ctr" rotWithShape="0">
                <a:srgbClr val="000000"/>
              </a:outerShdw>
            </a:effectLst>
          </p:spPr>
          <p:txBody>
            <a:bodyPr wrap="square" anchor="t">
              <a:spAutoFit/>
            </a:bodyPr>
            <a:p>
              <a:pPr lvl="0" algn="l">
                <a:lnSpc>
                  <a:spcPct val="150000"/>
                </a:lnSpc>
              </a:pPr>
              <a:r>
                <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rPr>
                <a:t>构建项目 - 开发者异构图，利用 GCN (图卷积网络) 预测潜在的传导性风险。</a:t>
              </a:r>
              <a:endParaRPr lang="zh-CN" altLang="en-US" sz="16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思源宋体" panose="02020400000000000000" charset="-122"/>
              </a:endParaRPr>
            </a:p>
          </p:txBody>
        </p:sp>
      </p:grpSp>
    </p:spTree>
    <p:custDataLst>
      <p:tags r:id="rId2"/>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box(ou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119888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项目创新</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a:p>
            <a:pPr algn="ct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sp>
        <p:nvSpPr>
          <p:cNvPr id="13" name="文本框 12"/>
          <p:cNvSpPr txBox="1"/>
          <p:nvPr/>
        </p:nvSpPr>
        <p:spPr>
          <a:xfrm>
            <a:off x="2968625" y="1214755"/>
            <a:ext cx="6448425" cy="674370"/>
          </a:xfrm>
          <a:prstGeom prst="rect">
            <a:avLst/>
          </a:prstGeom>
          <a:noFill/>
        </p:spPr>
        <p:txBody>
          <a:bodyPr wrap="square" rtlCol="0">
            <a:noAutofit/>
          </a:bodyPr>
          <a:p>
            <a:pPr algn="ctr"/>
            <a:r>
              <a:rPr lang="en-US" altLang="zh-CN" sz="2000">
                <a:solidFill>
                  <a:schemeClr val="tx1"/>
                </a:solidFill>
                <a:latin typeface="幼圆" panose="02010509060101010101" charset="-122"/>
                <a:ea typeface="幼圆" panose="02010509060101010101" charset="-122"/>
                <a:cs typeface="幼圆" panose="02010509060101010101" charset="-122"/>
                <a:sym typeface="+mn-ea"/>
              </a:rPr>
              <a:t>Memory-Centric</a:t>
            </a:r>
            <a:r>
              <a:rPr lang="zh-CN" altLang="en-US" sz="2000">
                <a:solidFill>
                  <a:schemeClr val="tx1"/>
                </a:solidFill>
                <a:latin typeface="幼圆" panose="02010509060101010101" charset="-122"/>
                <a:ea typeface="幼圆" panose="02010509060101010101" charset="-122"/>
                <a:cs typeface="幼圆" panose="02010509060101010101" charset="-122"/>
                <a:sym typeface="+mn-ea"/>
              </a:rPr>
              <a:t>（以内存为中心）的流式采集引擎</a:t>
            </a:r>
            <a:endParaRPr lang="zh-CN" altLang="en-US" sz="2000">
              <a:solidFill>
                <a:schemeClr val="tx1"/>
              </a:solidFill>
              <a:latin typeface="幼圆" panose="02010509060101010101" charset="-122"/>
              <a:ea typeface="幼圆" panose="02010509060101010101" charset="-122"/>
              <a:cs typeface="幼圆" panose="02010509060101010101" charset="-122"/>
              <a:sym typeface="+mn-ea"/>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374140" y="1889125"/>
            <a:ext cx="7803515" cy="2218055"/>
            <a:chOff x="6531" y="2528"/>
            <a:chExt cx="12289" cy="3493"/>
          </a:xfrm>
        </p:grpSpPr>
        <p:sp>
          <p:nvSpPr>
            <p:cNvPr id="25" name="矩形 24"/>
            <p:cNvSpPr/>
            <p:nvPr/>
          </p:nvSpPr>
          <p:spPr>
            <a:xfrm>
              <a:off x="6531" y="2528"/>
              <a:ext cx="5775" cy="628"/>
            </a:xfrm>
            <a:prstGeom prst="rect">
              <a:avLst/>
            </a:prstGeom>
            <a:solidFill>
              <a:srgbClr val="64BDBF"/>
            </a:solidFill>
          </p:spPr>
          <p:txBody>
            <a:bodyPr wrap="none">
              <a:spAutoFit/>
            </a:bodyPr>
            <a:p>
              <a:pPr algn="l"/>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传统模式</a:t>
              </a:r>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 (Batch Processing)</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a:t>
              </a:r>
              <a:endParaRPr lang="zh-CN" altLang="en-US" sz="2000"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26" name="矩形 25"/>
            <p:cNvSpPr/>
            <p:nvPr/>
          </p:nvSpPr>
          <p:spPr>
            <a:xfrm>
              <a:off x="6531" y="5393"/>
              <a:ext cx="7682" cy="628"/>
            </a:xfrm>
            <a:prstGeom prst="rect">
              <a:avLst/>
            </a:prstGeom>
            <a:solidFill>
              <a:srgbClr val="FA90A7"/>
            </a:solidFill>
          </p:spPr>
          <p:txBody>
            <a:bodyPr wrap="square">
              <a:spAutoFit/>
            </a:bodyPr>
            <a:p>
              <a:pPr algn="l"/>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ChainWarner </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模式</a:t>
              </a:r>
              <a:r>
                <a:rPr lang="en-US" altLang="zh-CN" sz="2000" dirty="0">
                  <a:solidFill>
                    <a:schemeClr val="bg1"/>
                  </a:solidFill>
                  <a:latin typeface="Arial" panose="020B0604020202020204" pitchFamily="34" charset="0"/>
                  <a:ea typeface="幼圆" panose="02010509060101010101" charset="-122"/>
                  <a:cs typeface="思源宋体" panose="02020400000000000000" charset="-122"/>
                </a:rPr>
                <a:t> (Streaming Pipeline)</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a:t>
              </a:r>
              <a:r>
                <a:rPr lang="zh-CN" altLang="en-US" sz="2000" dirty="0">
                  <a:solidFill>
                    <a:schemeClr val="bg1"/>
                  </a:solidFill>
                  <a:latin typeface="Arial" panose="020B0604020202020204" pitchFamily="34" charset="0"/>
                  <a:ea typeface="幼圆" panose="02010509060101010101" charset="-122"/>
                  <a:cs typeface="思源宋体" panose="02020400000000000000" charset="-122"/>
                </a:rPr>
                <a:t> </a:t>
              </a:r>
              <a:endParaRPr lang="zh-CN" altLang="en-US" sz="2000"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17" name="矩形 16"/>
            <p:cNvSpPr/>
            <p:nvPr/>
          </p:nvSpPr>
          <p:spPr>
            <a:xfrm>
              <a:off x="6531" y="3247"/>
              <a:ext cx="12289" cy="1615"/>
            </a:xfrm>
            <a:prstGeom prst="rect">
              <a:avLst/>
            </a:prstGeom>
          </p:spPr>
          <p:txBody>
            <a:bodyPr wrap="square">
              <a:noAutofit/>
            </a:bodyPr>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下载大文件</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写入磁盘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读取磁盘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加载进内存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解析</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en-US"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入库</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弊端：磁盘</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I/O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爆炸，需要</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TB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级存储，本地空间不足即崩溃。</a:t>
              </a:r>
              <a:endPar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
        <p:nvSpPr>
          <p:cNvPr id="6" name="矩形 5"/>
          <p:cNvSpPr/>
          <p:nvPr/>
        </p:nvSpPr>
        <p:spPr>
          <a:xfrm>
            <a:off x="3463290" y="4246245"/>
            <a:ext cx="8206740" cy="1599565"/>
          </a:xfrm>
          <a:prstGeom prst="rect">
            <a:avLst/>
          </a:prstGeom>
        </p:spPr>
        <p:txBody>
          <a:bodyPr wrap="square">
            <a:noAutofit/>
          </a:bodyPr>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HTTP Stream (Chunk) ➔ 内存 Buffer (64KB) ➔ 增量解析 ➔ 提取指标 ➔ 丢弃原始数据</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优势：Zero-Disk-Persistence（零磁盘落地），数据“过路不留痕”。</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600"/>
              </a:spcBef>
              <a:spcAft>
                <a:spcPts val="600"/>
              </a:spcAft>
              <a:buClr>
                <a:srgbClr val="5851BC"/>
              </a:buClr>
              <a:buNone/>
            </a:pPr>
            <a:endPar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1"/>
    </p:custDataLst>
  </p:cSld>
  <p:clrMapOvr>
    <a:masterClrMapping/>
  </p:clrMapOvr>
  <p:transition advTm="2000">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plus(ou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技术细节</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custDataLst>
              <p:tags r:id="rId1"/>
            </p:custDataLst>
          </p:nvPr>
        </p:nvGrpSpPr>
        <p:grpSpPr>
          <a:xfrm>
            <a:off x="850900" y="2249170"/>
            <a:ext cx="10830560" cy="4726305"/>
            <a:chOff x="1340" y="3542"/>
            <a:chExt cx="17056" cy="7443"/>
          </a:xfrm>
        </p:grpSpPr>
        <p:sp>
          <p:nvSpPr>
            <p:cNvPr id="41" name="右箭头标注 40"/>
            <p:cNvSpPr/>
            <p:nvPr>
              <p:custDataLst>
                <p:tags r:id="rId2"/>
              </p:custDataLst>
            </p:nvPr>
          </p:nvSpPr>
          <p:spPr>
            <a:xfrm rot="5400000">
              <a:off x="1944" y="3542"/>
              <a:ext cx="2556" cy="2556"/>
            </a:xfrm>
            <a:prstGeom prst="rightArrowCallout">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2" name="右箭头标注 41"/>
            <p:cNvSpPr/>
            <p:nvPr>
              <p:custDataLst>
                <p:tags r:id="rId3"/>
              </p:custDataLst>
            </p:nvPr>
          </p:nvSpPr>
          <p:spPr>
            <a:xfrm rot="5400000">
              <a:off x="6303" y="3543"/>
              <a:ext cx="2556" cy="2556"/>
            </a:xfrm>
            <a:prstGeom prst="rightArrowCallout">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3" name="右箭头标注 42"/>
            <p:cNvSpPr/>
            <p:nvPr>
              <p:custDataLst>
                <p:tags r:id="rId4"/>
              </p:custDataLst>
            </p:nvPr>
          </p:nvSpPr>
          <p:spPr>
            <a:xfrm rot="5400000">
              <a:off x="10662" y="3542"/>
              <a:ext cx="2556" cy="2556"/>
            </a:xfrm>
            <a:prstGeom prst="rightArrowCallout">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44" name="右箭头标注 43"/>
            <p:cNvSpPr/>
            <p:nvPr>
              <p:custDataLst>
                <p:tags r:id="rId5"/>
              </p:custDataLst>
            </p:nvPr>
          </p:nvSpPr>
          <p:spPr>
            <a:xfrm rot="5400000">
              <a:off x="15021" y="3542"/>
              <a:ext cx="2556" cy="2556"/>
            </a:xfrm>
            <a:prstGeom prst="rightArrowCallout">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59" name="矩形 13"/>
            <p:cNvSpPr/>
            <p:nvPr>
              <p:custDataLst>
                <p:tags r:id="rId6"/>
              </p:custDataLst>
            </p:nvPr>
          </p:nvSpPr>
          <p:spPr>
            <a:xfrm>
              <a:off x="1340" y="6915"/>
              <a:ext cx="4154" cy="2325"/>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放弃</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response.json()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的全量加载方式。</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采用</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requests.get(url, stream=True)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建立长连接，以</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Chunk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8KB)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为单位按需拉取数据。</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60" name="文本框 83"/>
            <p:cNvSpPr txBox="1"/>
            <p:nvPr>
              <p:custDataLst>
                <p:tags r:id="rId7"/>
              </p:custDataLst>
            </p:nvPr>
          </p:nvSpPr>
          <p:spPr>
            <a:xfrm>
              <a:off x="1705" y="6287"/>
              <a:ext cx="3166" cy="628"/>
            </a:xfrm>
            <a:prstGeom prst="rect">
              <a:avLst/>
            </a:prstGeom>
            <a:noFill/>
            <a:ln w="9525">
              <a:noFill/>
            </a:ln>
          </p:spPr>
          <p:txBody>
            <a:bodyPr wrap="square">
              <a:spAutoFit/>
            </a:bodyPr>
            <a:p>
              <a:pPr algn="ct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HTTP </a:t>
              </a: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分块传输</a:t>
              </a: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 </a:t>
              </a:r>
              <a:endPar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5" name="矩形 13"/>
            <p:cNvSpPr/>
            <p:nvPr>
              <p:custDataLst>
                <p:tags r:id="rId8"/>
              </p:custDataLst>
            </p:nvPr>
          </p:nvSpPr>
          <p:spPr>
            <a:xfrm>
              <a:off x="5931" y="6915"/>
              <a:ext cx="3299" cy="4070"/>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使用流式</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解析器（如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ijson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或自定义生成器）。</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逻辑：不构建完整的</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JSON DOM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树，而是通过事件驱动（</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Event-driven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）在数据流中</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监听</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特定字段（如</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openrank</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），一旦捕获立即提取，随后的数据立即释放。</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46" name="文本框 83"/>
            <p:cNvSpPr txBox="1"/>
            <p:nvPr>
              <p:custDataLst>
                <p:tags r:id="rId9"/>
              </p:custDataLst>
            </p:nvPr>
          </p:nvSpPr>
          <p:spPr>
            <a:xfrm>
              <a:off x="5855" y="6287"/>
              <a:ext cx="3745" cy="628"/>
            </a:xfrm>
            <a:prstGeom prst="rect">
              <a:avLst/>
            </a:prstGeom>
            <a:noFill/>
            <a:ln w="9525">
              <a:noFill/>
            </a:ln>
          </p:spPr>
          <p:txBody>
            <a:bodyPr wrap="square">
              <a:spAutoFit/>
            </a:bodyPr>
            <a:p>
              <a:pPr algn="ctr"/>
              <a:r>
                <a:rPr lang="en-US" altLang="zh-CN"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SAX </a:t>
              </a: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风格增量解析</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7" name="矩形 13"/>
            <p:cNvSpPr/>
            <p:nvPr>
              <p:custDataLst>
                <p:tags r:id="rId10"/>
              </p:custDataLst>
            </p:nvPr>
          </p:nvSpPr>
          <p:spPr>
            <a:xfrm>
              <a:off x="10290" y="6915"/>
              <a:ext cx="3543" cy="2325"/>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解析出一个</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Repo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的指标，立即触发</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SQLite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INSERT/UPDATE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操作。</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内存中永远只保留当前正在处理的一个项目的数据对象。</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48" name="文本框 83"/>
            <p:cNvSpPr txBox="1"/>
            <p:nvPr>
              <p:custDataLst>
                <p:tags r:id="rId11"/>
              </p:custDataLst>
            </p:nvPr>
          </p:nvSpPr>
          <p:spPr>
            <a:xfrm>
              <a:off x="10291" y="6287"/>
              <a:ext cx="3461" cy="628"/>
            </a:xfrm>
            <a:prstGeom prst="rect">
              <a:avLst/>
            </a:prstGeom>
            <a:noFill/>
            <a:ln w="9525">
              <a:noFill/>
            </a:ln>
          </p:spPr>
          <p:txBody>
            <a:bodyPr wrap="square">
              <a:spAutoFit/>
            </a:bodyPr>
            <a:p>
              <a:pPr algn="ct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原子化入库</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49" name="矩形 13"/>
            <p:cNvSpPr/>
            <p:nvPr>
              <p:custDataLst>
                <p:tags r:id="rId12"/>
              </p:custDataLst>
            </p:nvPr>
          </p:nvSpPr>
          <p:spPr>
            <a:xfrm>
              <a:off x="14143" y="6915"/>
              <a:ext cx="4253" cy="1888"/>
            </a:xfrm>
            <a:prstGeom prst="rect">
              <a:avLst/>
            </a:prstGeom>
            <a:noFill/>
            <a:ln w="9525">
              <a:noFill/>
            </a:ln>
          </p:spPr>
          <p:txBody>
            <a:bodyPr wrap="square">
              <a:spAutoFit/>
            </a:bodyPr>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将空间复杂度从</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N=</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文件大小）降低为</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O(1)</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（常数级内存占用）。</a:t>
              </a:r>
              <a:endPar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a:p>
              <a:pPr indent="0" algn="l" fontAlgn="auto">
                <a:lnSpc>
                  <a:spcPct val="150000"/>
                </a:lnSpc>
                <a:spcBef>
                  <a:spcPts val="0"/>
                </a:spcBef>
                <a:spcAft>
                  <a:spcPts val="0"/>
                </a:spcAft>
                <a:buFont typeface="Wingdings" panose="05000000000000000000" charset="0"/>
                <a:buNone/>
              </a:pP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无论</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OpenDigger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的数据增长到多少</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TB</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，本系统仅占用约</a:t>
              </a:r>
              <a:r>
                <a:rPr lang="en-US" altLang="zh-CN"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 50-100MB </a:t>
              </a:r>
              <a:r>
                <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内存。</a:t>
              </a:r>
              <a:endParaRPr lang="zh-CN" altLang="en-US" sz="1200" dirty="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50" name="文本框 83"/>
            <p:cNvSpPr txBox="1"/>
            <p:nvPr>
              <p:custDataLst>
                <p:tags r:id="rId13"/>
              </p:custDataLst>
            </p:nvPr>
          </p:nvSpPr>
          <p:spPr>
            <a:xfrm>
              <a:off x="14278" y="6287"/>
              <a:ext cx="3992" cy="628"/>
            </a:xfrm>
            <a:prstGeom prst="rect">
              <a:avLst/>
            </a:prstGeom>
            <a:noFill/>
            <a:ln w="9525">
              <a:noFill/>
            </a:ln>
          </p:spPr>
          <p:txBody>
            <a:bodyPr wrap="square">
              <a:spAutoFit/>
            </a:bodyPr>
            <a:p>
              <a:pPr algn="ctr"/>
              <a:r>
                <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空间复杂度降维</a:t>
              </a:r>
              <a:endParaRPr lang="zh-CN" altLang="en-US" sz="20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pic>
          <p:nvPicPr>
            <p:cNvPr id="51" name="图片 50" descr="303b343532323438323bc9ccd2b5c4a3cabd"/>
            <p:cNvPicPr>
              <a:picLocks noChangeAspect="1"/>
            </p:cNvPicPr>
            <p:nvPr>
              <p:custDataLst>
                <p:tags r:id="rId14"/>
              </p:custDataLst>
            </p:nvPr>
          </p:nvPicPr>
          <p:blipFill>
            <a:blip r:embed="rId15">
              <a:extLst>
                <a:ext uri="{96DAC541-7B7A-43D3-8B79-37D633B846F1}">
                  <asvg:svgBlip xmlns:asvg="http://schemas.microsoft.com/office/drawing/2016/SVG/main" r:embed="rId16"/>
                </a:ext>
              </a:extLst>
            </a:blip>
            <a:stretch>
              <a:fillRect/>
            </a:stretch>
          </p:blipFill>
          <p:spPr>
            <a:xfrm>
              <a:off x="2502" y="3680"/>
              <a:ext cx="1440" cy="1440"/>
            </a:xfrm>
            <a:prstGeom prst="rect">
              <a:avLst/>
            </a:prstGeom>
          </p:spPr>
        </p:pic>
        <p:pic>
          <p:nvPicPr>
            <p:cNvPr id="52" name="图片 51" descr="303b343531393636373bc9ccd2b5c4a3cabd"/>
            <p:cNvPicPr>
              <a:picLocks noChangeAspect="1"/>
            </p:cNvPicPr>
            <p:nvPr>
              <p:custDataLst>
                <p:tags r:id="rId17"/>
              </p:custDataLst>
            </p:nvPr>
          </p:nvPicPr>
          <p:blipFill>
            <a:blip r:embed="rId18">
              <a:extLst>
                <a:ext uri="{96DAC541-7B7A-43D3-8B79-37D633B846F1}">
                  <asvg:svgBlip xmlns:asvg="http://schemas.microsoft.com/office/drawing/2016/SVG/main" r:embed="rId19"/>
                </a:ext>
              </a:extLst>
            </a:blip>
            <a:stretch>
              <a:fillRect/>
            </a:stretch>
          </p:blipFill>
          <p:spPr>
            <a:xfrm>
              <a:off x="6976" y="3929"/>
              <a:ext cx="1209" cy="941"/>
            </a:xfrm>
            <a:prstGeom prst="rect">
              <a:avLst/>
            </a:prstGeom>
          </p:spPr>
        </p:pic>
        <p:pic>
          <p:nvPicPr>
            <p:cNvPr id="53" name="图片 52" descr="303b32303235353839303bcdc5b6d3"/>
            <p:cNvPicPr>
              <a:picLocks noChangeAspect="1"/>
            </p:cNvPicPr>
            <p:nvPr>
              <p:custDataLst>
                <p:tags r:id="rId20"/>
              </p:custDataLst>
            </p:nvPr>
          </p:nvPicPr>
          <p:blipFill>
            <a:blip r:embed="rId21">
              <a:extLst>
                <a:ext uri="{96DAC541-7B7A-43D3-8B79-37D633B846F1}">
                  <asvg:svgBlip xmlns:asvg="http://schemas.microsoft.com/office/drawing/2016/SVG/main" r:embed="rId22"/>
                </a:ext>
              </a:extLst>
            </a:blip>
            <a:stretch>
              <a:fillRect/>
            </a:stretch>
          </p:blipFill>
          <p:spPr>
            <a:xfrm>
              <a:off x="11220" y="3679"/>
              <a:ext cx="1440" cy="1440"/>
            </a:xfrm>
            <a:prstGeom prst="rect">
              <a:avLst/>
            </a:prstGeom>
          </p:spPr>
        </p:pic>
        <p:pic>
          <p:nvPicPr>
            <p:cNvPr id="54" name="图片 53" descr="303b32303231303233383bd6f9d0ced5dbcfdfd7e9bacfcdbc"/>
            <p:cNvPicPr>
              <a:picLocks noChangeAspect="1"/>
            </p:cNvPicPr>
            <p:nvPr>
              <p:custDataLst>
                <p:tags r:id="rId23"/>
              </p:custDataLst>
            </p:nvPr>
          </p:nvPicPr>
          <p:blipFill>
            <a:blip r:embed="rId24">
              <a:extLst>
                <a:ext uri="{96DAC541-7B7A-43D3-8B79-37D633B846F1}">
                  <asvg:svgBlip xmlns:asvg="http://schemas.microsoft.com/office/drawing/2016/SVG/main" r:embed="rId25"/>
                </a:ext>
              </a:extLst>
            </a:blip>
            <a:stretch>
              <a:fillRect/>
            </a:stretch>
          </p:blipFill>
          <p:spPr>
            <a:xfrm>
              <a:off x="15659" y="3840"/>
              <a:ext cx="1280" cy="1030"/>
            </a:xfrm>
            <a:prstGeom prst="rect">
              <a:avLst/>
            </a:prstGeom>
          </p:spPr>
        </p:pic>
      </p:grpSp>
    </p:spTree>
    <p:custDataLst>
      <p:tags r:id="rId26"/>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up)">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性能对比</a:t>
            </a:r>
            <a:endParaRPr lang="zh-CN" altLang="en-US" sz="3600">
              <a:solidFill>
                <a:srgbClr val="64BDBF"/>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aphicFrame>
        <p:nvGraphicFramePr>
          <p:cNvPr id="10" name="表格 9"/>
          <p:cNvGraphicFramePr/>
          <p:nvPr>
            <p:custDataLst>
              <p:tags r:id="rId1"/>
            </p:custDataLst>
          </p:nvPr>
        </p:nvGraphicFramePr>
        <p:xfrm>
          <a:off x="839470" y="1582420"/>
          <a:ext cx="10665460" cy="4162425"/>
        </p:xfrm>
        <a:graphic>
          <a:graphicData uri="http://schemas.openxmlformats.org/drawingml/2006/table">
            <a:tbl>
              <a:tblPr/>
              <a:tblGrid>
                <a:gridCol w="2666365"/>
                <a:gridCol w="2666365"/>
                <a:gridCol w="2666365"/>
                <a:gridCol w="2666365"/>
              </a:tblGrid>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指标维度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传统全量下载方案</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cs typeface="幼圆" panose="02010509060101010101" charset="-122"/>
                        </a:rPr>
                        <a:t>OpenLens </a:t>
                      </a:r>
                      <a:r>
                        <a:rPr lang="zh-CN" altLang="en-US" sz="1800" b="1">
                          <a:latin typeface="幼圆" panose="02010509060101010101" charset="-122"/>
                          <a:ea typeface="幼圆" panose="02010509060101010101" charset="-122"/>
                          <a:cs typeface="幼圆" panose="02010509060101010101" charset="-122"/>
                        </a:rPr>
                        <a:t>流式方案</a:t>
                      </a:r>
                      <a:endParaRPr lang="zh-CN" altLang="en-US"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提升幅度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磁盘占用</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a:latin typeface="幼圆" panose="02010509060101010101" charset="-122"/>
                          <a:ea typeface="幼圆" panose="02010509060101010101" charset="-122"/>
                          <a:cs typeface="幼圆" panose="02010509060101010101" charset="-122"/>
                        </a:rPr>
                        <a:t>&gt; 500 GB (</a:t>
                      </a:r>
                      <a:r>
                        <a:rPr lang="zh-CN" altLang="en-US" sz="1800">
                          <a:latin typeface="幼圆" panose="02010509060101010101" charset="-122"/>
                          <a:ea typeface="幼圆" panose="02010509060101010101" charset="-122"/>
                          <a:cs typeface="幼圆" panose="02010509060101010101" charset="-122"/>
                        </a:rPr>
                        <a:t>原始 </a:t>
                      </a:r>
                      <a:r>
                        <a:rPr lang="en-US" altLang="zh-CN" sz="1800">
                          <a:latin typeface="幼圆" panose="02010509060101010101" charset="-122"/>
                          <a:ea typeface="幼圆" panose="02010509060101010101" charset="-122"/>
                          <a:cs typeface="幼圆" panose="02010509060101010101" charset="-122"/>
                        </a:rPr>
                        <a:t>JSON)</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rPr>
                        <a:t>&lt; 200 MB (SQLite)</a:t>
                      </a:r>
                      <a:endParaRPr lang="en-US" altLang="zh-CN"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空间节省 </a:t>
                      </a:r>
                      <a:r>
                        <a:rPr lang="en-US" altLang="zh-CN" sz="1800" b="1">
                          <a:latin typeface="幼圆" panose="02010509060101010101" charset="-122"/>
                          <a:ea typeface="幼圆" panose="02010509060101010101" charset="-122"/>
                          <a:cs typeface="幼圆" panose="02010509060101010101" charset="-122"/>
                        </a:rPr>
                        <a:t>99.9%</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内存峰值</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a:latin typeface="幼圆" panose="02010509060101010101" charset="-122"/>
                          <a:ea typeface="幼圆" panose="02010509060101010101" charset="-122"/>
                          <a:cs typeface="幼圆" panose="02010509060101010101" charset="-122"/>
                        </a:rPr>
                        <a:t>&gt; 16 GB (</a:t>
                      </a:r>
                      <a:r>
                        <a:rPr lang="zh-CN" altLang="en-US" sz="1800">
                          <a:latin typeface="幼圆" panose="02010509060101010101" charset="-122"/>
                          <a:ea typeface="幼圆" panose="02010509060101010101" charset="-122"/>
                          <a:cs typeface="幼圆" panose="02010509060101010101" charset="-122"/>
                        </a:rPr>
                        <a:t>大文件加载</a:t>
                      </a:r>
                      <a:r>
                        <a:rPr lang="en-US" altLang="zh-CN" sz="1800">
                          <a:latin typeface="幼圆" panose="02010509060101010101" charset="-122"/>
                          <a:ea typeface="幼圆" panose="02010509060101010101" charset="-122"/>
                          <a:cs typeface="幼圆" panose="02010509060101010101" charset="-122"/>
                        </a:rPr>
                        <a:t>)</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en-US" altLang="zh-CN" sz="1800" b="1">
                          <a:latin typeface="幼圆" panose="02010509060101010101" charset="-122"/>
                          <a:ea typeface="幼圆" panose="02010509060101010101" charset="-122"/>
                          <a:cs typeface="幼圆" panose="02010509060101010101" charset="-122"/>
                        </a:rPr>
                        <a:t>~ 80 MB (</a:t>
                      </a:r>
                      <a:r>
                        <a:rPr lang="zh-CN" altLang="en-US" sz="1800" b="1">
                          <a:latin typeface="幼圆" panose="02010509060101010101" charset="-122"/>
                          <a:ea typeface="幼圆" panose="02010509060101010101" charset="-122"/>
                          <a:cs typeface="幼圆" panose="02010509060101010101" charset="-122"/>
                        </a:rPr>
                        <a:t>稳定</a:t>
                      </a:r>
                      <a:r>
                        <a:rPr lang="en-US" altLang="zh-CN" sz="1800" b="1">
                          <a:latin typeface="幼圆" panose="02010509060101010101" charset="-122"/>
                          <a:ea typeface="幼圆" panose="02010509060101010101" charset="-122"/>
                          <a:cs typeface="幼圆" panose="02010509060101010101" charset="-122"/>
                        </a:rPr>
                        <a:t>)</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内存节省 </a:t>
                      </a:r>
                      <a:r>
                        <a:rPr lang="en-US" altLang="zh-CN" sz="1800" b="1">
                          <a:latin typeface="幼圆" panose="02010509060101010101" charset="-122"/>
                          <a:ea typeface="幼圆" panose="02010509060101010101" charset="-122"/>
                          <a:cs typeface="幼圆" panose="02010509060101010101" charset="-122"/>
                        </a:rPr>
                        <a:t>95%</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启动速度</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a:latin typeface="幼圆" panose="02010509060101010101" charset="-122"/>
                          <a:ea typeface="幼圆" panose="02010509060101010101" charset="-122"/>
                          <a:cs typeface="幼圆" panose="02010509060101010101" charset="-122"/>
                        </a:rPr>
                        <a:t>需等待下载完成 </a:t>
                      </a:r>
                      <a:r>
                        <a:rPr lang="en-US" altLang="zh-CN" sz="1800">
                          <a:latin typeface="幼圆" panose="02010509060101010101" charset="-122"/>
                          <a:ea typeface="幼圆" panose="02010509060101010101" charset="-122"/>
                          <a:cs typeface="幼圆" panose="02010509060101010101" charset="-122"/>
                        </a:rPr>
                        <a:t>(</a:t>
                      </a:r>
                      <a:r>
                        <a:rPr lang="zh-CN" altLang="en-US" sz="1800">
                          <a:latin typeface="幼圆" panose="02010509060101010101" charset="-122"/>
                          <a:ea typeface="幼圆" panose="02010509060101010101" charset="-122"/>
                          <a:cs typeface="幼圆" panose="02010509060101010101" charset="-122"/>
                        </a:rPr>
                        <a:t>小时级</a:t>
                      </a:r>
                      <a:r>
                        <a:rPr lang="en-US" altLang="zh-CN" sz="1800">
                          <a:latin typeface="幼圆" panose="02010509060101010101" charset="-122"/>
                          <a:ea typeface="幼圆" panose="02010509060101010101" charset="-122"/>
                          <a:cs typeface="幼圆" panose="02010509060101010101" charset="-122"/>
                        </a:rPr>
                        <a:t>)</a:t>
                      </a:r>
                      <a:endParaRPr lang="en-US" altLang="zh-CN"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cs typeface="幼圆" panose="02010509060101010101" charset="-122"/>
                        </a:rPr>
                        <a:t>即刻开始 </a:t>
                      </a:r>
                      <a:r>
                        <a:rPr lang="en-US" altLang="zh-CN" sz="1800" b="1">
                          <a:latin typeface="幼圆" panose="02010509060101010101" charset="-122"/>
                          <a:ea typeface="幼圆" panose="02010509060101010101" charset="-122"/>
                          <a:cs typeface="幼圆" panose="02010509060101010101" charset="-122"/>
                        </a:rPr>
                        <a:t>(</a:t>
                      </a:r>
                      <a:r>
                        <a:rPr lang="zh-CN" altLang="en-US" sz="1800" b="1">
                          <a:latin typeface="幼圆" panose="02010509060101010101" charset="-122"/>
                          <a:ea typeface="幼圆" panose="02010509060101010101" charset="-122"/>
                          <a:cs typeface="幼圆" panose="02010509060101010101" charset="-122"/>
                        </a:rPr>
                        <a:t>毫秒级</a:t>
                      </a:r>
                      <a:r>
                        <a:rPr lang="en-US" altLang="zh-CN" sz="1800" b="1">
                          <a:latin typeface="幼圆" panose="02010509060101010101" charset="-122"/>
                          <a:ea typeface="幼圆" panose="02010509060101010101" charset="-122"/>
                          <a:cs typeface="幼圆" panose="02010509060101010101" charset="-122"/>
                        </a:rPr>
                        <a:t>)</a:t>
                      </a:r>
                      <a:endParaRPr lang="en-US" altLang="zh-CN" sz="1800" b="1">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零等待</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832485">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硬件门槛</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a:latin typeface="幼圆" panose="02010509060101010101" charset="-122"/>
                          <a:ea typeface="幼圆" panose="02010509060101010101" charset="-122"/>
                          <a:cs typeface="幼圆" panose="02010509060101010101" charset="-122"/>
                        </a:rPr>
                        <a:t>服务器</a:t>
                      </a:r>
                      <a:r>
                        <a:rPr lang="en-US" altLang="zh-CN" sz="1800">
                          <a:latin typeface="幼圆" panose="02010509060101010101" charset="-122"/>
                          <a:ea typeface="幼圆" panose="02010509060101010101" charset="-122"/>
                          <a:cs typeface="幼圆" panose="02010509060101010101" charset="-122"/>
                        </a:rPr>
                        <a:t>/</a:t>
                      </a:r>
                      <a:r>
                        <a:rPr lang="zh-CN" altLang="en-US" sz="1800">
                          <a:latin typeface="幼圆" panose="02010509060101010101" charset="-122"/>
                          <a:ea typeface="幼圆" panose="02010509060101010101" charset="-122"/>
                          <a:cs typeface="幼圆" panose="02010509060101010101" charset="-122"/>
                        </a:rPr>
                        <a:t>工作站</a:t>
                      </a:r>
                      <a:endParaRPr lang="zh-CN" altLang="en-US" sz="1800">
                        <a:latin typeface="幼圆" panose="02010509060101010101" charset="-122"/>
                        <a:ea typeface="幼圆" panose="02010509060101010101" charset="-122"/>
                        <a:cs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普通家用笔记本</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40005" indent="0" algn="l">
                        <a:spcBef>
                          <a:spcPct val="0"/>
                        </a:spcBef>
                        <a:spcAft>
                          <a:spcPts val="500"/>
                        </a:spcAft>
                      </a:pPr>
                      <a:r>
                        <a:rPr lang="zh-CN" altLang="en-US" sz="1800" b="1">
                          <a:latin typeface="幼圆" panose="02010509060101010101" charset="-122"/>
                          <a:ea typeface="幼圆" panose="02010509060101010101" charset="-122"/>
                        </a:rPr>
                        <a:t>高普适性</a:t>
                      </a:r>
                      <a:endParaRPr lang="zh-CN" altLang="en-US" sz="1800" b="1">
                        <a:latin typeface="幼圆" panose="02010509060101010101" charset="-122"/>
                        <a:ea typeface="幼圆" panose="02010509060101010101" charset="-122"/>
                      </a:endParaRPr>
                    </a:p>
                  </a:txBody>
                  <a:tcPr marL="9525" marR="9525" marT="9525" marB="9525" anchor="ctr"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ustDataLst>
      <p:tags r:id="rId2"/>
    </p:custDataLst>
  </p:cSld>
  <p:clrMapOvr>
    <a:masterClrMapping/>
  </p:clrMapOvr>
  <p:transition advTm="2000">
    <p:zoom/>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620260" y="554355"/>
            <a:ext cx="3000375" cy="618490"/>
          </a:xfrm>
          <a:prstGeom prst="rect">
            <a:avLst/>
          </a:prstGeom>
          <a:noFill/>
        </p:spPr>
        <p:txBody>
          <a:bodyPr wrap="square" rtlCol="0">
            <a:noAutofit/>
          </a:bodyPr>
          <a:p>
            <a:pPr algn="ctr"/>
            <a:r>
              <a:rPr lang="zh-CN" altLang="en-US" sz="2400">
                <a:solidFill>
                  <a:srgbClr val="FA90A7"/>
                </a:solidFill>
                <a:latin typeface="Arial" panose="020B0604020202020204" pitchFamily="34" charset="0"/>
                <a:ea typeface="幼圆" panose="02010509060101010101" charset="-122"/>
                <a:cs typeface="思源黑体 CN Bold" panose="020B0800000000000000" charset="-122"/>
              </a:rPr>
              <a:t>项目</a:t>
            </a:r>
            <a:r>
              <a:rPr lang="zh-CN" altLang="en-US" sz="2400">
                <a:solidFill>
                  <a:srgbClr val="FA90A7"/>
                </a:solidFill>
                <a:latin typeface="Arial" panose="020B0604020202020204" pitchFamily="34" charset="0"/>
                <a:ea typeface="幼圆" panose="02010509060101010101" charset="-122"/>
                <a:cs typeface="思源黑体 CN Bold" panose="020B0800000000000000" charset="-122"/>
              </a:rPr>
              <a:t>优势</a:t>
            </a:r>
            <a:endParaRPr lang="zh-CN" altLang="en-US" sz="24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686625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82663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836295" y="1465580"/>
            <a:ext cx="10441940" cy="4930775"/>
            <a:chOff x="1317" y="2308"/>
            <a:chExt cx="16444" cy="7765"/>
          </a:xfrm>
        </p:grpSpPr>
        <p:sp>
          <p:nvSpPr>
            <p:cNvPr id="15" name="文本框 14"/>
            <p:cNvSpPr txBox="1"/>
            <p:nvPr/>
          </p:nvSpPr>
          <p:spPr>
            <a:xfrm>
              <a:off x="6748" y="2308"/>
              <a:ext cx="5781" cy="841"/>
            </a:xfrm>
            <a:prstGeom prst="rect">
              <a:avLst/>
            </a:prstGeom>
            <a:noFill/>
          </p:spPr>
          <p:txBody>
            <a:bodyPr wrap="square" rtlCol="0">
              <a:spAutoFit/>
            </a:bodyPr>
            <a:p>
              <a:pPr algn="ctr">
                <a:lnSpc>
                  <a:spcPct val="120000"/>
                </a:lnSpc>
                <a:spcBef>
                  <a:spcPts val="0"/>
                </a:spcBef>
                <a:spcAft>
                  <a:spcPts val="0"/>
                </a:spcAft>
              </a:pPr>
              <a:r>
                <a:rPr lang="zh-CN" altLang="en-US" sz="24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mn-ea"/>
                </a:rPr>
                <a:t>功能：</a:t>
              </a:r>
              <a:endParaRPr lang="zh-CN" altLang="en-US" sz="24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16" name="文本框 15"/>
            <p:cNvSpPr txBox="1"/>
            <p:nvPr/>
          </p:nvSpPr>
          <p:spPr>
            <a:xfrm>
              <a:off x="1317" y="3095"/>
              <a:ext cx="16444" cy="6978"/>
            </a:xfrm>
            <a:prstGeom prst="rect">
              <a:avLst/>
            </a:prstGeom>
            <a:noFill/>
          </p:spPr>
          <p:txBody>
            <a:bodyPr wrap="square" rtlCol="0">
              <a:spAutoFit/>
            </a:bodyPr>
            <a:p>
              <a:pPr algn="ctr">
                <a:lnSpc>
                  <a:spcPct val="150000"/>
                </a:lnSpc>
              </a:pPr>
              <a:r>
                <a:rPr lang="zh-CN" altLang="en-US" sz="2000" b="1">
                  <a:solidFill>
                    <a:schemeClr val="accent6"/>
                  </a:solidFill>
                  <a:latin typeface="Arial" panose="020B0604020202020204" pitchFamily="34" charset="0"/>
                  <a:ea typeface="幼圆" panose="02010509060101010101" charset="-122"/>
                  <a:cs typeface="思源宋体" panose="02020400000000000000" charset="-122"/>
                  <a:sym typeface="+mn-ea"/>
                </a:rPr>
                <a:t>实时监控</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全网开源项目的风险动态。</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持久化存储，将采集到的数据实时写入。</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数据流式</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采集，通过时间换空间，确保系统的稳健性。</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rPr>
                <a:t>优势：</a:t>
              </a:r>
              <a:endPar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顶部滚动警报：模拟安全中心的实时情报推送效果。</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完整的</a:t>
              </a:r>
              <a:r>
                <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Web </a:t>
              </a: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平台，开箱即用。</a:t>
              </a:r>
              <a:endPar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基于</a:t>
              </a:r>
              <a:r>
                <a:rPr lang="en-US" altLang="zh-CN"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AI </a:t>
              </a:r>
              <a:r>
                <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预测而非规则匹配、基于图谱视角的生态链分析。</a:t>
              </a:r>
              <a:endParaRPr lang="zh-CN" altLang="en-US" sz="20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rPr>
                <a:t>技术栈：</a:t>
              </a:r>
              <a:endParaRPr lang="zh-CN" altLang="en-US" sz="2400">
                <a:solidFill>
                  <a:schemeClr val="tx1"/>
                </a:solidFill>
                <a:latin typeface="Arial" panose="020B0604020202020204" pitchFamily="34" charset="0"/>
                <a:ea typeface="幼圆" panose="02010509060101010101" charset="-122"/>
                <a:cs typeface="思源宋体" panose="02020400000000000000" charset="-122"/>
                <a:sym typeface="+mn-ea"/>
              </a:endParaRPr>
            </a:p>
            <a:p>
              <a:pPr algn="ctr">
                <a:lnSpc>
                  <a:spcPct val="150000"/>
                </a:lnSpc>
              </a:pP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FastAPI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后端</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 ECharts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可视化</a:t>
              </a:r>
              <a:r>
                <a:rPr lang="en-US" altLang="zh-CN"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 AntV G6 </a:t>
              </a:r>
              <a:r>
                <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图引擎。</a:t>
              </a:r>
              <a:endParaRPr lang="zh-CN" altLang="en-US" sz="200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Tree>
    <p:custDataLst>
      <p:tags r:id="rId1"/>
    </p:custDataLst>
  </p:cSld>
  <p:clrMapOvr>
    <a:masterClrMapping/>
  </p:clrMapOvr>
  <p:transition advTm="2000">
    <p:blind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nodeType="afterEffect">
                                  <p:stCondLst>
                                    <p:cond delay="0"/>
                                  </p:stCondLst>
                                  <p:childTnLst>
                                    <p:set>
                                      <p:cBhvr>
                                        <p:cTn id="6" dur="500" fill="hold">
                                          <p:stCondLst>
                                            <p:cond delay="0"/>
                                          </p:stCondLst>
                                        </p:cTn>
                                        <p:tgtEl>
                                          <p:spTgt spid="7"/>
                                        </p:tgtEl>
                                        <p:attrNameLst>
                                          <p:attrName>style.visibility</p:attrName>
                                        </p:attrNameLst>
                                      </p:cBhvr>
                                      <p:to>
                                        <p:strVal val="visible"/>
                                      </p:to>
                                    </p:set>
                                    <p:animEffect transition="in" filter="plus(i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7713980" cy="3769360"/>
            <a:chOff x="1991" y="2621"/>
            <a:chExt cx="12148" cy="5936"/>
          </a:xfrm>
        </p:grpSpPr>
        <p:grpSp>
          <p:nvGrpSpPr>
            <p:cNvPr id="9" name="组合 8"/>
            <p:cNvGrpSpPr/>
            <p:nvPr/>
          </p:nvGrpSpPr>
          <p:grpSpPr>
            <a:xfrm>
              <a:off x="1991" y="2621"/>
              <a:ext cx="12148" cy="5936"/>
              <a:chOff x="1976" y="2722"/>
              <a:chExt cx="12148" cy="5936"/>
            </a:xfrm>
          </p:grpSpPr>
          <p:sp>
            <p:nvSpPr>
              <p:cNvPr id="10" name="矩形 9"/>
              <p:cNvSpPr/>
              <p:nvPr/>
            </p:nvSpPr>
            <p:spPr>
              <a:xfrm>
                <a:off x="8405" y="517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bg1"/>
                    </a:solidFill>
                    <a:latin typeface="Arial" panose="020B0604020202020204" pitchFamily="34" charset="0"/>
                    <a:ea typeface="幼圆" panose="02010509060101010101" charset="-122"/>
                    <a:cs typeface="思源宋体" panose="02020400000000000000" charset="-122"/>
                    <a:sym typeface="+mn-ea"/>
                  </a:rPr>
                  <a:t>CONCLUSION &amp;PROSPECT</a:t>
                </a:r>
                <a:endParaRPr lang="zh-CN" altLang="en-US">
                  <a:cs typeface="思源宋体" panose="02020400000000000000" charset="-122"/>
                </a:endParaRPr>
              </a:p>
            </p:txBody>
          </p:sp>
          <p:sp>
            <p:nvSpPr>
              <p:cNvPr id="12" name="文本框 1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04</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5" name="矩形 14"/>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6" name="文本框 15"/>
            <p:cNvSpPr txBox="1"/>
            <p:nvPr/>
          </p:nvSpPr>
          <p:spPr>
            <a:xfrm>
              <a:off x="2414" y="5125"/>
              <a:ext cx="4666" cy="822"/>
            </a:xfrm>
            <a:prstGeom prst="rect">
              <a:avLst/>
            </a:prstGeom>
            <a:noFill/>
          </p:spPr>
          <p:txBody>
            <a:bodyPr wrap="square" rtlCol="0">
              <a:spAutoFit/>
            </a:bodyPr>
            <a:p>
              <a:pPr algn="dist"/>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
        <p:nvSpPr>
          <p:cNvPr id="4" name="文本框 3"/>
          <p:cNvSpPr txBox="1"/>
          <p:nvPr/>
        </p:nvSpPr>
        <p:spPr>
          <a:xfrm>
            <a:off x="5248275" y="2367915"/>
            <a:ext cx="3729990" cy="645160"/>
          </a:xfrm>
          <a:prstGeom prst="rect">
            <a:avLst/>
          </a:prstGeom>
          <a:noFill/>
        </p:spPr>
        <p:txBody>
          <a:bodyPr wrap="square" rtlCol="0">
            <a:spAutoFit/>
          </a:bodyPr>
          <a:p>
            <a:pPr algn="dist"/>
            <a:r>
              <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项目总结与</a:t>
            </a:r>
            <a:r>
              <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规划</a:t>
            </a:r>
            <a:endParaRPr lang="zh-CN" altLang="en-US" sz="36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Tree>
    <p:custDataLst>
      <p:tags r:id="rId1"/>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下一步计划</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4091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26783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1"/>
            </p:custDataLst>
          </p:nvPr>
        </p:nvGrpSpPr>
        <p:grpSpPr>
          <a:xfrm>
            <a:off x="1299845" y="2054225"/>
            <a:ext cx="7235190" cy="3326765"/>
            <a:chOff x="2047" y="3235"/>
            <a:chExt cx="11394" cy="5239"/>
          </a:xfrm>
        </p:grpSpPr>
        <p:sp>
          <p:nvSpPr>
            <p:cNvPr id="19" name="Freeform 6"/>
            <p:cNvSpPr/>
            <p:nvPr/>
          </p:nvSpPr>
          <p:spPr bwMode="auto">
            <a:xfrm>
              <a:off x="7595" y="3235"/>
              <a:ext cx="3418" cy="1766"/>
            </a:xfrm>
            <a:custGeom>
              <a:avLst/>
              <a:gdLst>
                <a:gd name="T0" fmla="*/ 2292350 w 2806"/>
                <a:gd name="T1" fmla="*/ 2266950 h 1450"/>
                <a:gd name="T2" fmla="*/ 2492375 w 2806"/>
                <a:gd name="T3" fmla="*/ 2174875 h 1450"/>
                <a:gd name="T4" fmla="*/ 2698750 w 2806"/>
                <a:gd name="T5" fmla="*/ 2101850 h 1450"/>
                <a:gd name="T6" fmla="*/ 2914650 w 2806"/>
                <a:gd name="T7" fmla="*/ 2047875 h 1450"/>
                <a:gd name="T8" fmla="*/ 3140075 w 2806"/>
                <a:gd name="T9" fmla="*/ 2012950 h 1450"/>
                <a:gd name="T10" fmla="*/ 3368675 w 2806"/>
                <a:gd name="T11" fmla="*/ 2003425 h 1450"/>
                <a:gd name="T12" fmla="*/ 3514725 w 2806"/>
                <a:gd name="T13" fmla="*/ 2006600 h 1450"/>
                <a:gd name="T14" fmla="*/ 3730625 w 2806"/>
                <a:gd name="T15" fmla="*/ 2032000 h 1450"/>
                <a:gd name="T16" fmla="*/ 3937000 w 2806"/>
                <a:gd name="T17" fmla="*/ 2073275 h 1450"/>
                <a:gd name="T18" fmla="*/ 4137025 w 2806"/>
                <a:gd name="T19" fmla="*/ 2133600 h 1450"/>
                <a:gd name="T20" fmla="*/ 4330700 w 2806"/>
                <a:gd name="T21" fmla="*/ 2209800 h 1450"/>
                <a:gd name="T22" fmla="*/ 4454525 w 2806"/>
                <a:gd name="T23" fmla="*/ 2270125 h 1450"/>
                <a:gd name="T24" fmla="*/ 4451350 w 2806"/>
                <a:gd name="T25" fmla="*/ 2114550 h 1450"/>
                <a:gd name="T26" fmla="*/ 4410075 w 2806"/>
                <a:gd name="T27" fmla="*/ 1781175 h 1450"/>
                <a:gd name="T28" fmla="*/ 4321175 w 2806"/>
                <a:gd name="T29" fmla="*/ 1463675 h 1450"/>
                <a:gd name="T30" fmla="*/ 4187825 w 2806"/>
                <a:gd name="T31" fmla="*/ 1168400 h 1450"/>
                <a:gd name="T32" fmla="*/ 4013200 w 2806"/>
                <a:gd name="T33" fmla="*/ 898525 h 1450"/>
                <a:gd name="T34" fmla="*/ 3803650 w 2806"/>
                <a:gd name="T35" fmla="*/ 654050 h 1450"/>
                <a:gd name="T36" fmla="*/ 3559175 w 2806"/>
                <a:gd name="T37" fmla="*/ 444500 h 1450"/>
                <a:gd name="T38" fmla="*/ 3289300 w 2806"/>
                <a:gd name="T39" fmla="*/ 269875 h 1450"/>
                <a:gd name="T40" fmla="*/ 2994025 w 2806"/>
                <a:gd name="T41" fmla="*/ 136525 h 1450"/>
                <a:gd name="T42" fmla="*/ 2676525 w 2806"/>
                <a:gd name="T43" fmla="*/ 47625 h 1450"/>
                <a:gd name="T44" fmla="*/ 2343150 w 2806"/>
                <a:gd name="T45" fmla="*/ 3175 h 1450"/>
                <a:gd name="T46" fmla="*/ 2114550 w 2806"/>
                <a:gd name="T47" fmla="*/ 3175 h 1450"/>
                <a:gd name="T48" fmla="*/ 1781175 w 2806"/>
                <a:gd name="T49" fmla="*/ 47625 h 1450"/>
                <a:gd name="T50" fmla="*/ 1463675 w 2806"/>
                <a:gd name="T51" fmla="*/ 136525 h 1450"/>
                <a:gd name="T52" fmla="*/ 1168400 w 2806"/>
                <a:gd name="T53" fmla="*/ 269875 h 1450"/>
                <a:gd name="T54" fmla="*/ 895350 w 2806"/>
                <a:gd name="T55" fmla="*/ 444500 h 1450"/>
                <a:gd name="T56" fmla="*/ 654050 w 2806"/>
                <a:gd name="T57" fmla="*/ 654050 h 1450"/>
                <a:gd name="T58" fmla="*/ 444500 w 2806"/>
                <a:gd name="T59" fmla="*/ 898525 h 1450"/>
                <a:gd name="T60" fmla="*/ 269875 w 2806"/>
                <a:gd name="T61" fmla="*/ 1168400 h 1450"/>
                <a:gd name="T62" fmla="*/ 136525 w 2806"/>
                <a:gd name="T63" fmla="*/ 1463675 h 1450"/>
                <a:gd name="T64" fmla="*/ 47625 w 2806"/>
                <a:gd name="T65" fmla="*/ 1781175 h 1450"/>
                <a:gd name="T66" fmla="*/ 3175 w 2806"/>
                <a:gd name="T67" fmla="*/ 2114550 h 1450"/>
                <a:gd name="T68" fmla="*/ 0 w 2806"/>
                <a:gd name="T69" fmla="*/ 2270125 h 1450"/>
                <a:gd name="T70" fmla="*/ 123825 w 2806"/>
                <a:gd name="T71" fmla="*/ 2209800 h 1450"/>
                <a:gd name="T72" fmla="*/ 317500 w 2806"/>
                <a:gd name="T73" fmla="*/ 2133600 h 1450"/>
                <a:gd name="T74" fmla="*/ 517525 w 2806"/>
                <a:gd name="T75" fmla="*/ 2073275 h 1450"/>
                <a:gd name="T76" fmla="*/ 727075 w 2806"/>
                <a:gd name="T77" fmla="*/ 2032000 h 1450"/>
                <a:gd name="T78" fmla="*/ 939800 w 2806"/>
                <a:gd name="T79" fmla="*/ 2006600 h 1450"/>
                <a:gd name="T80" fmla="*/ 1085850 w 2806"/>
                <a:gd name="T81" fmla="*/ 2003425 h 1450"/>
                <a:gd name="T82" fmla="*/ 1317625 w 2806"/>
                <a:gd name="T83" fmla="*/ 2012950 h 1450"/>
                <a:gd name="T84" fmla="*/ 1539875 w 2806"/>
                <a:gd name="T85" fmla="*/ 2047875 h 1450"/>
                <a:gd name="T86" fmla="*/ 1758950 w 2806"/>
                <a:gd name="T87" fmla="*/ 2101850 h 1450"/>
                <a:gd name="T88" fmla="*/ 1965325 w 2806"/>
                <a:gd name="T89" fmla="*/ 2174875 h 1450"/>
                <a:gd name="T90" fmla="*/ 2165350 w 2806"/>
                <a:gd name="T91" fmla="*/ 2266950 h 14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806" h="1450">
                  <a:moveTo>
                    <a:pt x="1404" y="1450"/>
                  </a:moveTo>
                  <a:lnTo>
                    <a:pt x="1404" y="1450"/>
                  </a:lnTo>
                  <a:lnTo>
                    <a:pt x="1444" y="1428"/>
                  </a:lnTo>
                  <a:lnTo>
                    <a:pt x="1484" y="1408"/>
                  </a:lnTo>
                  <a:lnTo>
                    <a:pt x="1526" y="1388"/>
                  </a:lnTo>
                  <a:lnTo>
                    <a:pt x="1570" y="1370"/>
                  </a:lnTo>
                  <a:lnTo>
                    <a:pt x="1612" y="1352"/>
                  </a:lnTo>
                  <a:lnTo>
                    <a:pt x="1656" y="1338"/>
                  </a:lnTo>
                  <a:lnTo>
                    <a:pt x="1700" y="1324"/>
                  </a:lnTo>
                  <a:lnTo>
                    <a:pt x="1746" y="1310"/>
                  </a:lnTo>
                  <a:lnTo>
                    <a:pt x="1790" y="1300"/>
                  </a:lnTo>
                  <a:lnTo>
                    <a:pt x="1836" y="1290"/>
                  </a:lnTo>
                  <a:lnTo>
                    <a:pt x="1884" y="1282"/>
                  </a:lnTo>
                  <a:lnTo>
                    <a:pt x="1930" y="1274"/>
                  </a:lnTo>
                  <a:lnTo>
                    <a:pt x="1978" y="1268"/>
                  </a:lnTo>
                  <a:lnTo>
                    <a:pt x="2026" y="1264"/>
                  </a:lnTo>
                  <a:lnTo>
                    <a:pt x="2074" y="1262"/>
                  </a:lnTo>
                  <a:lnTo>
                    <a:pt x="2122" y="1262"/>
                  </a:lnTo>
                  <a:lnTo>
                    <a:pt x="2168" y="1262"/>
                  </a:lnTo>
                  <a:lnTo>
                    <a:pt x="2214" y="1264"/>
                  </a:lnTo>
                  <a:lnTo>
                    <a:pt x="2260" y="1268"/>
                  </a:lnTo>
                  <a:lnTo>
                    <a:pt x="2304" y="1272"/>
                  </a:lnTo>
                  <a:lnTo>
                    <a:pt x="2350" y="1280"/>
                  </a:lnTo>
                  <a:lnTo>
                    <a:pt x="2394" y="1286"/>
                  </a:lnTo>
                  <a:lnTo>
                    <a:pt x="2438" y="1296"/>
                  </a:lnTo>
                  <a:lnTo>
                    <a:pt x="2480" y="1306"/>
                  </a:lnTo>
                  <a:lnTo>
                    <a:pt x="2524" y="1318"/>
                  </a:lnTo>
                  <a:lnTo>
                    <a:pt x="2566" y="1330"/>
                  </a:lnTo>
                  <a:lnTo>
                    <a:pt x="2606" y="1344"/>
                  </a:lnTo>
                  <a:lnTo>
                    <a:pt x="2648" y="1358"/>
                  </a:lnTo>
                  <a:lnTo>
                    <a:pt x="2688" y="1374"/>
                  </a:lnTo>
                  <a:lnTo>
                    <a:pt x="2728" y="1392"/>
                  </a:lnTo>
                  <a:lnTo>
                    <a:pt x="2768" y="1410"/>
                  </a:lnTo>
                  <a:lnTo>
                    <a:pt x="2806" y="1430"/>
                  </a:lnTo>
                  <a:lnTo>
                    <a:pt x="2806" y="1404"/>
                  </a:lnTo>
                  <a:lnTo>
                    <a:pt x="2804" y="1332"/>
                  </a:lnTo>
                  <a:lnTo>
                    <a:pt x="2800" y="1260"/>
                  </a:lnTo>
                  <a:lnTo>
                    <a:pt x="2790" y="1190"/>
                  </a:lnTo>
                  <a:lnTo>
                    <a:pt x="2778" y="1122"/>
                  </a:lnTo>
                  <a:lnTo>
                    <a:pt x="2762" y="1054"/>
                  </a:lnTo>
                  <a:lnTo>
                    <a:pt x="2744" y="988"/>
                  </a:lnTo>
                  <a:lnTo>
                    <a:pt x="2722" y="922"/>
                  </a:lnTo>
                  <a:lnTo>
                    <a:pt x="2696" y="858"/>
                  </a:lnTo>
                  <a:lnTo>
                    <a:pt x="2668" y="796"/>
                  </a:lnTo>
                  <a:lnTo>
                    <a:pt x="2638" y="736"/>
                  </a:lnTo>
                  <a:lnTo>
                    <a:pt x="2604" y="678"/>
                  </a:lnTo>
                  <a:lnTo>
                    <a:pt x="2566" y="620"/>
                  </a:lnTo>
                  <a:lnTo>
                    <a:pt x="2528" y="566"/>
                  </a:lnTo>
                  <a:lnTo>
                    <a:pt x="2486" y="512"/>
                  </a:lnTo>
                  <a:lnTo>
                    <a:pt x="2442" y="462"/>
                  </a:lnTo>
                  <a:lnTo>
                    <a:pt x="2396" y="412"/>
                  </a:lnTo>
                  <a:lnTo>
                    <a:pt x="2346" y="366"/>
                  </a:lnTo>
                  <a:lnTo>
                    <a:pt x="2296" y="322"/>
                  </a:lnTo>
                  <a:lnTo>
                    <a:pt x="2242" y="280"/>
                  </a:lnTo>
                  <a:lnTo>
                    <a:pt x="2188" y="240"/>
                  </a:lnTo>
                  <a:lnTo>
                    <a:pt x="2130" y="204"/>
                  </a:lnTo>
                  <a:lnTo>
                    <a:pt x="2072" y="170"/>
                  </a:lnTo>
                  <a:lnTo>
                    <a:pt x="2012" y="140"/>
                  </a:lnTo>
                  <a:lnTo>
                    <a:pt x="1950" y="112"/>
                  </a:lnTo>
                  <a:lnTo>
                    <a:pt x="1886" y="86"/>
                  </a:lnTo>
                  <a:lnTo>
                    <a:pt x="1820" y="64"/>
                  </a:lnTo>
                  <a:lnTo>
                    <a:pt x="1754" y="46"/>
                  </a:lnTo>
                  <a:lnTo>
                    <a:pt x="1686" y="30"/>
                  </a:lnTo>
                  <a:lnTo>
                    <a:pt x="1618" y="18"/>
                  </a:lnTo>
                  <a:lnTo>
                    <a:pt x="1546" y="8"/>
                  </a:lnTo>
                  <a:lnTo>
                    <a:pt x="1476" y="2"/>
                  </a:lnTo>
                  <a:lnTo>
                    <a:pt x="1404" y="0"/>
                  </a:lnTo>
                  <a:lnTo>
                    <a:pt x="1332" y="2"/>
                  </a:lnTo>
                  <a:lnTo>
                    <a:pt x="1260" y="8"/>
                  </a:lnTo>
                  <a:lnTo>
                    <a:pt x="1190" y="18"/>
                  </a:lnTo>
                  <a:lnTo>
                    <a:pt x="1122" y="30"/>
                  </a:lnTo>
                  <a:lnTo>
                    <a:pt x="1054" y="46"/>
                  </a:lnTo>
                  <a:lnTo>
                    <a:pt x="986" y="64"/>
                  </a:lnTo>
                  <a:lnTo>
                    <a:pt x="922" y="86"/>
                  </a:lnTo>
                  <a:lnTo>
                    <a:pt x="858" y="112"/>
                  </a:lnTo>
                  <a:lnTo>
                    <a:pt x="796" y="140"/>
                  </a:lnTo>
                  <a:lnTo>
                    <a:pt x="736" y="170"/>
                  </a:lnTo>
                  <a:lnTo>
                    <a:pt x="676" y="204"/>
                  </a:lnTo>
                  <a:lnTo>
                    <a:pt x="620" y="240"/>
                  </a:lnTo>
                  <a:lnTo>
                    <a:pt x="564" y="280"/>
                  </a:lnTo>
                  <a:lnTo>
                    <a:pt x="512" y="322"/>
                  </a:lnTo>
                  <a:lnTo>
                    <a:pt x="460" y="366"/>
                  </a:lnTo>
                  <a:lnTo>
                    <a:pt x="412" y="412"/>
                  </a:lnTo>
                  <a:lnTo>
                    <a:pt x="366" y="462"/>
                  </a:lnTo>
                  <a:lnTo>
                    <a:pt x="322" y="512"/>
                  </a:lnTo>
                  <a:lnTo>
                    <a:pt x="280" y="566"/>
                  </a:lnTo>
                  <a:lnTo>
                    <a:pt x="240" y="620"/>
                  </a:lnTo>
                  <a:lnTo>
                    <a:pt x="204" y="678"/>
                  </a:lnTo>
                  <a:lnTo>
                    <a:pt x="170" y="736"/>
                  </a:lnTo>
                  <a:lnTo>
                    <a:pt x="140" y="796"/>
                  </a:lnTo>
                  <a:lnTo>
                    <a:pt x="110" y="858"/>
                  </a:lnTo>
                  <a:lnTo>
                    <a:pt x="86" y="922"/>
                  </a:lnTo>
                  <a:lnTo>
                    <a:pt x="64" y="988"/>
                  </a:lnTo>
                  <a:lnTo>
                    <a:pt x="44" y="1054"/>
                  </a:lnTo>
                  <a:lnTo>
                    <a:pt x="30" y="1122"/>
                  </a:lnTo>
                  <a:lnTo>
                    <a:pt x="16" y="1190"/>
                  </a:lnTo>
                  <a:lnTo>
                    <a:pt x="8" y="1260"/>
                  </a:lnTo>
                  <a:lnTo>
                    <a:pt x="2" y="1332"/>
                  </a:lnTo>
                  <a:lnTo>
                    <a:pt x="0" y="1404"/>
                  </a:lnTo>
                  <a:lnTo>
                    <a:pt x="0" y="1430"/>
                  </a:lnTo>
                  <a:lnTo>
                    <a:pt x="40" y="1410"/>
                  </a:lnTo>
                  <a:lnTo>
                    <a:pt x="78" y="1392"/>
                  </a:lnTo>
                  <a:lnTo>
                    <a:pt x="118" y="1374"/>
                  </a:lnTo>
                  <a:lnTo>
                    <a:pt x="160" y="1358"/>
                  </a:lnTo>
                  <a:lnTo>
                    <a:pt x="200" y="1344"/>
                  </a:lnTo>
                  <a:lnTo>
                    <a:pt x="242" y="1330"/>
                  </a:lnTo>
                  <a:lnTo>
                    <a:pt x="284" y="1318"/>
                  </a:lnTo>
                  <a:lnTo>
                    <a:pt x="326" y="1306"/>
                  </a:lnTo>
                  <a:lnTo>
                    <a:pt x="370" y="1296"/>
                  </a:lnTo>
                  <a:lnTo>
                    <a:pt x="414" y="1286"/>
                  </a:lnTo>
                  <a:lnTo>
                    <a:pt x="458" y="1280"/>
                  </a:lnTo>
                  <a:lnTo>
                    <a:pt x="502" y="1272"/>
                  </a:lnTo>
                  <a:lnTo>
                    <a:pt x="548" y="1268"/>
                  </a:lnTo>
                  <a:lnTo>
                    <a:pt x="592" y="1264"/>
                  </a:lnTo>
                  <a:lnTo>
                    <a:pt x="638" y="1262"/>
                  </a:lnTo>
                  <a:lnTo>
                    <a:pt x="684" y="1262"/>
                  </a:lnTo>
                  <a:lnTo>
                    <a:pt x="734" y="1262"/>
                  </a:lnTo>
                  <a:lnTo>
                    <a:pt x="782" y="1264"/>
                  </a:lnTo>
                  <a:lnTo>
                    <a:pt x="830" y="1268"/>
                  </a:lnTo>
                  <a:lnTo>
                    <a:pt x="878" y="1274"/>
                  </a:lnTo>
                  <a:lnTo>
                    <a:pt x="924" y="1282"/>
                  </a:lnTo>
                  <a:lnTo>
                    <a:pt x="970" y="1290"/>
                  </a:lnTo>
                  <a:lnTo>
                    <a:pt x="1016" y="1300"/>
                  </a:lnTo>
                  <a:lnTo>
                    <a:pt x="1062" y="1310"/>
                  </a:lnTo>
                  <a:lnTo>
                    <a:pt x="1108" y="1324"/>
                  </a:lnTo>
                  <a:lnTo>
                    <a:pt x="1152" y="1338"/>
                  </a:lnTo>
                  <a:lnTo>
                    <a:pt x="1196" y="1352"/>
                  </a:lnTo>
                  <a:lnTo>
                    <a:pt x="1238" y="1370"/>
                  </a:lnTo>
                  <a:lnTo>
                    <a:pt x="1280" y="1388"/>
                  </a:lnTo>
                  <a:lnTo>
                    <a:pt x="1322" y="1408"/>
                  </a:lnTo>
                  <a:lnTo>
                    <a:pt x="1364" y="1428"/>
                  </a:lnTo>
                  <a:lnTo>
                    <a:pt x="1404" y="14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5" name="Freeform 8"/>
            <p:cNvSpPr/>
            <p:nvPr/>
          </p:nvSpPr>
          <p:spPr bwMode="auto">
            <a:xfrm>
              <a:off x="9389" y="5118"/>
              <a:ext cx="2503" cy="3159"/>
            </a:xfrm>
            <a:custGeom>
              <a:avLst/>
              <a:gdLst>
                <a:gd name="T0" fmla="*/ 1089025 w 2054"/>
                <a:gd name="T1" fmla="*/ 1885950 h 2592"/>
                <a:gd name="T2" fmla="*/ 1082675 w 2054"/>
                <a:gd name="T3" fmla="*/ 2041525 h 2592"/>
                <a:gd name="T4" fmla="*/ 1057275 w 2054"/>
                <a:gd name="T5" fmla="*/ 2266950 h 2592"/>
                <a:gd name="T6" fmla="*/ 1009650 w 2054"/>
                <a:gd name="T7" fmla="*/ 2486025 h 2592"/>
                <a:gd name="T8" fmla="*/ 942975 w 2054"/>
                <a:gd name="T9" fmla="*/ 2695575 h 2592"/>
                <a:gd name="T10" fmla="*/ 857250 w 2054"/>
                <a:gd name="T11" fmla="*/ 2898775 h 2592"/>
                <a:gd name="T12" fmla="*/ 752475 w 2054"/>
                <a:gd name="T13" fmla="*/ 3089275 h 2592"/>
                <a:gd name="T14" fmla="*/ 631825 w 2054"/>
                <a:gd name="T15" fmla="*/ 3270250 h 2592"/>
                <a:gd name="T16" fmla="*/ 495300 w 2054"/>
                <a:gd name="T17" fmla="*/ 3438525 h 2592"/>
                <a:gd name="T18" fmla="*/ 342900 w 2054"/>
                <a:gd name="T19" fmla="*/ 3594100 h 2592"/>
                <a:gd name="T20" fmla="*/ 177800 w 2054"/>
                <a:gd name="T21" fmla="*/ 3733800 h 2592"/>
                <a:gd name="T22" fmla="*/ 0 w 2054"/>
                <a:gd name="T23" fmla="*/ 3860800 h 2592"/>
                <a:gd name="T24" fmla="*/ 117475 w 2054"/>
                <a:gd name="T25" fmla="*/ 3917950 h 2592"/>
                <a:gd name="T26" fmla="*/ 301625 w 2054"/>
                <a:gd name="T27" fmla="*/ 3990975 h 2592"/>
                <a:gd name="T28" fmla="*/ 492125 w 2054"/>
                <a:gd name="T29" fmla="*/ 4048125 h 2592"/>
                <a:gd name="T30" fmla="*/ 692150 w 2054"/>
                <a:gd name="T31" fmla="*/ 4086225 h 2592"/>
                <a:gd name="T32" fmla="*/ 895350 w 2054"/>
                <a:gd name="T33" fmla="*/ 4108450 h 2592"/>
                <a:gd name="T34" fmla="*/ 1031875 w 2054"/>
                <a:gd name="T35" fmla="*/ 4114800 h 2592"/>
                <a:gd name="T36" fmla="*/ 1371600 w 2054"/>
                <a:gd name="T37" fmla="*/ 4086225 h 2592"/>
                <a:gd name="T38" fmla="*/ 1695450 w 2054"/>
                <a:gd name="T39" fmla="*/ 4013200 h 2592"/>
                <a:gd name="T40" fmla="*/ 1997075 w 2054"/>
                <a:gd name="T41" fmla="*/ 3892550 h 2592"/>
                <a:gd name="T42" fmla="*/ 2276475 w 2054"/>
                <a:gd name="T43" fmla="*/ 3733800 h 2592"/>
                <a:gd name="T44" fmla="*/ 2530475 w 2054"/>
                <a:gd name="T45" fmla="*/ 3533775 h 2592"/>
                <a:gd name="T46" fmla="*/ 2749550 w 2054"/>
                <a:gd name="T47" fmla="*/ 3302000 h 2592"/>
                <a:gd name="T48" fmla="*/ 2936875 w 2054"/>
                <a:gd name="T49" fmla="*/ 3038475 h 2592"/>
                <a:gd name="T50" fmla="*/ 3086100 w 2054"/>
                <a:gd name="T51" fmla="*/ 2752725 h 2592"/>
                <a:gd name="T52" fmla="*/ 3190875 w 2054"/>
                <a:gd name="T53" fmla="*/ 2441575 h 2592"/>
                <a:gd name="T54" fmla="*/ 3248025 w 2054"/>
                <a:gd name="T55" fmla="*/ 2114550 h 2592"/>
                <a:gd name="T56" fmla="*/ 3260725 w 2054"/>
                <a:gd name="T57" fmla="*/ 1885950 h 2592"/>
                <a:gd name="T58" fmla="*/ 3248025 w 2054"/>
                <a:gd name="T59" fmla="*/ 1666875 h 2592"/>
                <a:gd name="T60" fmla="*/ 3216275 w 2054"/>
                <a:gd name="T61" fmla="*/ 1450975 h 2592"/>
                <a:gd name="T62" fmla="*/ 3165475 w 2054"/>
                <a:gd name="T63" fmla="*/ 1244600 h 2592"/>
                <a:gd name="T64" fmla="*/ 3095625 w 2054"/>
                <a:gd name="T65" fmla="*/ 1044575 h 2592"/>
                <a:gd name="T66" fmla="*/ 3006725 w 2054"/>
                <a:gd name="T67" fmla="*/ 854075 h 2592"/>
                <a:gd name="T68" fmla="*/ 2901950 w 2054"/>
                <a:gd name="T69" fmla="*/ 676275 h 2592"/>
                <a:gd name="T70" fmla="*/ 2781300 w 2054"/>
                <a:gd name="T71" fmla="*/ 508000 h 2592"/>
                <a:gd name="T72" fmla="*/ 2644775 w 2054"/>
                <a:gd name="T73" fmla="*/ 349250 h 2592"/>
                <a:gd name="T74" fmla="*/ 2495550 w 2054"/>
                <a:gd name="T75" fmla="*/ 206375 h 2592"/>
                <a:gd name="T76" fmla="*/ 2333625 w 2054"/>
                <a:gd name="T77" fmla="*/ 79375 h 2592"/>
                <a:gd name="T78" fmla="*/ 2216150 w 2054"/>
                <a:gd name="T79" fmla="*/ 0 h 2592"/>
                <a:gd name="T80" fmla="*/ 2187575 w 2054"/>
                <a:gd name="T81" fmla="*/ 209550 h 2592"/>
                <a:gd name="T82" fmla="*/ 2139950 w 2054"/>
                <a:gd name="T83" fmla="*/ 415925 h 2592"/>
                <a:gd name="T84" fmla="*/ 2073275 w 2054"/>
                <a:gd name="T85" fmla="*/ 612775 h 2592"/>
                <a:gd name="T86" fmla="*/ 1990725 w 2054"/>
                <a:gd name="T87" fmla="*/ 800100 h 2592"/>
                <a:gd name="T88" fmla="*/ 1892300 w 2054"/>
                <a:gd name="T89" fmla="*/ 977900 h 2592"/>
                <a:gd name="T90" fmla="*/ 1781175 w 2054"/>
                <a:gd name="T91" fmla="*/ 1149350 h 2592"/>
                <a:gd name="T92" fmla="*/ 1654175 w 2054"/>
                <a:gd name="T93" fmla="*/ 1308100 h 2592"/>
                <a:gd name="T94" fmla="*/ 1514475 w 2054"/>
                <a:gd name="T95" fmla="*/ 1454150 h 2592"/>
                <a:gd name="T96" fmla="*/ 1362075 w 2054"/>
                <a:gd name="T97" fmla="*/ 1590675 h 2592"/>
                <a:gd name="T98" fmla="*/ 1200150 w 2054"/>
                <a:gd name="T99" fmla="*/ 1711325 h 259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054" h="2592">
                  <a:moveTo>
                    <a:pt x="684" y="1124"/>
                  </a:moveTo>
                  <a:lnTo>
                    <a:pt x="684" y="1124"/>
                  </a:lnTo>
                  <a:lnTo>
                    <a:pt x="686" y="1188"/>
                  </a:lnTo>
                  <a:lnTo>
                    <a:pt x="684" y="1236"/>
                  </a:lnTo>
                  <a:lnTo>
                    <a:pt x="682" y="1286"/>
                  </a:lnTo>
                  <a:lnTo>
                    <a:pt x="678" y="1332"/>
                  </a:lnTo>
                  <a:lnTo>
                    <a:pt x="672" y="1380"/>
                  </a:lnTo>
                  <a:lnTo>
                    <a:pt x="666" y="1428"/>
                  </a:lnTo>
                  <a:lnTo>
                    <a:pt x="658" y="1474"/>
                  </a:lnTo>
                  <a:lnTo>
                    <a:pt x="648" y="1520"/>
                  </a:lnTo>
                  <a:lnTo>
                    <a:pt x="636" y="1566"/>
                  </a:lnTo>
                  <a:lnTo>
                    <a:pt x="624" y="1610"/>
                  </a:lnTo>
                  <a:lnTo>
                    <a:pt x="610" y="1654"/>
                  </a:lnTo>
                  <a:lnTo>
                    <a:pt x="594" y="1698"/>
                  </a:lnTo>
                  <a:lnTo>
                    <a:pt x="576" y="1742"/>
                  </a:lnTo>
                  <a:lnTo>
                    <a:pt x="558" y="1784"/>
                  </a:lnTo>
                  <a:lnTo>
                    <a:pt x="540" y="1826"/>
                  </a:lnTo>
                  <a:lnTo>
                    <a:pt x="518" y="1868"/>
                  </a:lnTo>
                  <a:lnTo>
                    <a:pt x="496" y="1908"/>
                  </a:lnTo>
                  <a:lnTo>
                    <a:pt x="474" y="1946"/>
                  </a:lnTo>
                  <a:lnTo>
                    <a:pt x="450" y="1986"/>
                  </a:lnTo>
                  <a:lnTo>
                    <a:pt x="424" y="2024"/>
                  </a:lnTo>
                  <a:lnTo>
                    <a:pt x="398" y="2060"/>
                  </a:lnTo>
                  <a:lnTo>
                    <a:pt x="370" y="2096"/>
                  </a:lnTo>
                  <a:lnTo>
                    <a:pt x="342" y="2132"/>
                  </a:lnTo>
                  <a:lnTo>
                    <a:pt x="312" y="2166"/>
                  </a:lnTo>
                  <a:lnTo>
                    <a:pt x="280" y="2200"/>
                  </a:lnTo>
                  <a:lnTo>
                    <a:pt x="250" y="2232"/>
                  </a:lnTo>
                  <a:lnTo>
                    <a:pt x="216" y="2264"/>
                  </a:lnTo>
                  <a:lnTo>
                    <a:pt x="182" y="2294"/>
                  </a:lnTo>
                  <a:lnTo>
                    <a:pt x="148" y="2324"/>
                  </a:lnTo>
                  <a:lnTo>
                    <a:pt x="112" y="2352"/>
                  </a:lnTo>
                  <a:lnTo>
                    <a:pt x="76" y="2380"/>
                  </a:lnTo>
                  <a:lnTo>
                    <a:pt x="38" y="2406"/>
                  </a:lnTo>
                  <a:lnTo>
                    <a:pt x="0" y="2432"/>
                  </a:lnTo>
                  <a:lnTo>
                    <a:pt x="38" y="2450"/>
                  </a:lnTo>
                  <a:lnTo>
                    <a:pt x="74" y="2468"/>
                  </a:lnTo>
                  <a:lnTo>
                    <a:pt x="112" y="2484"/>
                  </a:lnTo>
                  <a:lnTo>
                    <a:pt x="152" y="2500"/>
                  </a:lnTo>
                  <a:lnTo>
                    <a:pt x="190" y="2514"/>
                  </a:lnTo>
                  <a:lnTo>
                    <a:pt x="230" y="2526"/>
                  </a:lnTo>
                  <a:lnTo>
                    <a:pt x="270" y="2538"/>
                  </a:lnTo>
                  <a:lnTo>
                    <a:pt x="310" y="2550"/>
                  </a:lnTo>
                  <a:lnTo>
                    <a:pt x="352" y="2558"/>
                  </a:lnTo>
                  <a:lnTo>
                    <a:pt x="394" y="2568"/>
                  </a:lnTo>
                  <a:lnTo>
                    <a:pt x="436" y="2574"/>
                  </a:lnTo>
                  <a:lnTo>
                    <a:pt x="478" y="2580"/>
                  </a:lnTo>
                  <a:lnTo>
                    <a:pt x="520" y="2586"/>
                  </a:lnTo>
                  <a:lnTo>
                    <a:pt x="564" y="2588"/>
                  </a:lnTo>
                  <a:lnTo>
                    <a:pt x="606" y="2590"/>
                  </a:lnTo>
                  <a:lnTo>
                    <a:pt x="650" y="2592"/>
                  </a:lnTo>
                  <a:lnTo>
                    <a:pt x="722" y="2590"/>
                  </a:lnTo>
                  <a:lnTo>
                    <a:pt x="794" y="2584"/>
                  </a:lnTo>
                  <a:lnTo>
                    <a:pt x="864" y="2574"/>
                  </a:lnTo>
                  <a:lnTo>
                    <a:pt x="932" y="2562"/>
                  </a:lnTo>
                  <a:lnTo>
                    <a:pt x="1000" y="2546"/>
                  </a:lnTo>
                  <a:lnTo>
                    <a:pt x="1068" y="2528"/>
                  </a:lnTo>
                  <a:lnTo>
                    <a:pt x="1132" y="2506"/>
                  </a:lnTo>
                  <a:lnTo>
                    <a:pt x="1196" y="2480"/>
                  </a:lnTo>
                  <a:lnTo>
                    <a:pt x="1258" y="2452"/>
                  </a:lnTo>
                  <a:lnTo>
                    <a:pt x="1318" y="2422"/>
                  </a:lnTo>
                  <a:lnTo>
                    <a:pt x="1378" y="2388"/>
                  </a:lnTo>
                  <a:lnTo>
                    <a:pt x="1434" y="2352"/>
                  </a:lnTo>
                  <a:lnTo>
                    <a:pt x="1490" y="2312"/>
                  </a:lnTo>
                  <a:lnTo>
                    <a:pt x="1542" y="2270"/>
                  </a:lnTo>
                  <a:lnTo>
                    <a:pt x="1594" y="2226"/>
                  </a:lnTo>
                  <a:lnTo>
                    <a:pt x="1642" y="2180"/>
                  </a:lnTo>
                  <a:lnTo>
                    <a:pt x="1688" y="2130"/>
                  </a:lnTo>
                  <a:lnTo>
                    <a:pt x="1732" y="2080"/>
                  </a:lnTo>
                  <a:lnTo>
                    <a:pt x="1774" y="2026"/>
                  </a:lnTo>
                  <a:lnTo>
                    <a:pt x="1814" y="1972"/>
                  </a:lnTo>
                  <a:lnTo>
                    <a:pt x="1850" y="1914"/>
                  </a:lnTo>
                  <a:lnTo>
                    <a:pt x="1884" y="1856"/>
                  </a:lnTo>
                  <a:lnTo>
                    <a:pt x="1916" y="1796"/>
                  </a:lnTo>
                  <a:lnTo>
                    <a:pt x="1944" y="1734"/>
                  </a:lnTo>
                  <a:lnTo>
                    <a:pt x="1968" y="1670"/>
                  </a:lnTo>
                  <a:lnTo>
                    <a:pt x="1990" y="1604"/>
                  </a:lnTo>
                  <a:lnTo>
                    <a:pt x="2010" y="1538"/>
                  </a:lnTo>
                  <a:lnTo>
                    <a:pt x="2026" y="1470"/>
                  </a:lnTo>
                  <a:lnTo>
                    <a:pt x="2038" y="1402"/>
                  </a:lnTo>
                  <a:lnTo>
                    <a:pt x="2046" y="1332"/>
                  </a:lnTo>
                  <a:lnTo>
                    <a:pt x="2052" y="1260"/>
                  </a:lnTo>
                  <a:lnTo>
                    <a:pt x="2054" y="1188"/>
                  </a:lnTo>
                  <a:lnTo>
                    <a:pt x="2052" y="1142"/>
                  </a:lnTo>
                  <a:lnTo>
                    <a:pt x="2050" y="1094"/>
                  </a:lnTo>
                  <a:lnTo>
                    <a:pt x="2046" y="1050"/>
                  </a:lnTo>
                  <a:lnTo>
                    <a:pt x="2042" y="1004"/>
                  </a:lnTo>
                  <a:lnTo>
                    <a:pt x="2034" y="958"/>
                  </a:lnTo>
                  <a:lnTo>
                    <a:pt x="2026" y="914"/>
                  </a:lnTo>
                  <a:lnTo>
                    <a:pt x="2018" y="870"/>
                  </a:lnTo>
                  <a:lnTo>
                    <a:pt x="2006" y="826"/>
                  </a:lnTo>
                  <a:lnTo>
                    <a:pt x="1994" y="784"/>
                  </a:lnTo>
                  <a:lnTo>
                    <a:pt x="1980" y="742"/>
                  </a:lnTo>
                  <a:lnTo>
                    <a:pt x="1966" y="700"/>
                  </a:lnTo>
                  <a:lnTo>
                    <a:pt x="1950" y="658"/>
                  </a:lnTo>
                  <a:lnTo>
                    <a:pt x="1932" y="618"/>
                  </a:lnTo>
                  <a:lnTo>
                    <a:pt x="1914" y="578"/>
                  </a:lnTo>
                  <a:lnTo>
                    <a:pt x="1894" y="538"/>
                  </a:lnTo>
                  <a:lnTo>
                    <a:pt x="1874" y="500"/>
                  </a:lnTo>
                  <a:lnTo>
                    <a:pt x="1852" y="462"/>
                  </a:lnTo>
                  <a:lnTo>
                    <a:pt x="1828" y="426"/>
                  </a:lnTo>
                  <a:lnTo>
                    <a:pt x="1804" y="390"/>
                  </a:lnTo>
                  <a:lnTo>
                    <a:pt x="1778" y="354"/>
                  </a:lnTo>
                  <a:lnTo>
                    <a:pt x="1752" y="320"/>
                  </a:lnTo>
                  <a:lnTo>
                    <a:pt x="1724" y="286"/>
                  </a:lnTo>
                  <a:lnTo>
                    <a:pt x="1696" y="252"/>
                  </a:lnTo>
                  <a:lnTo>
                    <a:pt x="1666" y="220"/>
                  </a:lnTo>
                  <a:lnTo>
                    <a:pt x="1636" y="190"/>
                  </a:lnTo>
                  <a:lnTo>
                    <a:pt x="1604" y="160"/>
                  </a:lnTo>
                  <a:lnTo>
                    <a:pt x="1572" y="130"/>
                  </a:lnTo>
                  <a:lnTo>
                    <a:pt x="1538" y="102"/>
                  </a:lnTo>
                  <a:lnTo>
                    <a:pt x="1504" y="76"/>
                  </a:lnTo>
                  <a:lnTo>
                    <a:pt x="1470" y="50"/>
                  </a:lnTo>
                  <a:lnTo>
                    <a:pt x="1434" y="24"/>
                  </a:lnTo>
                  <a:lnTo>
                    <a:pt x="1396" y="0"/>
                  </a:lnTo>
                  <a:lnTo>
                    <a:pt x="1392" y="44"/>
                  </a:lnTo>
                  <a:lnTo>
                    <a:pt x="1386" y="90"/>
                  </a:lnTo>
                  <a:lnTo>
                    <a:pt x="1378" y="132"/>
                  </a:lnTo>
                  <a:lnTo>
                    <a:pt x="1370" y="176"/>
                  </a:lnTo>
                  <a:lnTo>
                    <a:pt x="1360" y="218"/>
                  </a:lnTo>
                  <a:lnTo>
                    <a:pt x="1348" y="262"/>
                  </a:lnTo>
                  <a:lnTo>
                    <a:pt x="1336" y="304"/>
                  </a:lnTo>
                  <a:lnTo>
                    <a:pt x="1322" y="344"/>
                  </a:lnTo>
                  <a:lnTo>
                    <a:pt x="1306" y="386"/>
                  </a:lnTo>
                  <a:lnTo>
                    <a:pt x="1290" y="426"/>
                  </a:lnTo>
                  <a:lnTo>
                    <a:pt x="1272" y="464"/>
                  </a:lnTo>
                  <a:lnTo>
                    <a:pt x="1254" y="504"/>
                  </a:lnTo>
                  <a:lnTo>
                    <a:pt x="1236" y="542"/>
                  </a:lnTo>
                  <a:lnTo>
                    <a:pt x="1214" y="580"/>
                  </a:lnTo>
                  <a:lnTo>
                    <a:pt x="1192" y="616"/>
                  </a:lnTo>
                  <a:lnTo>
                    <a:pt x="1170" y="654"/>
                  </a:lnTo>
                  <a:lnTo>
                    <a:pt x="1146" y="688"/>
                  </a:lnTo>
                  <a:lnTo>
                    <a:pt x="1122" y="724"/>
                  </a:lnTo>
                  <a:lnTo>
                    <a:pt x="1096" y="758"/>
                  </a:lnTo>
                  <a:lnTo>
                    <a:pt x="1070" y="792"/>
                  </a:lnTo>
                  <a:lnTo>
                    <a:pt x="1042" y="824"/>
                  </a:lnTo>
                  <a:lnTo>
                    <a:pt x="1014" y="856"/>
                  </a:lnTo>
                  <a:lnTo>
                    <a:pt x="984" y="886"/>
                  </a:lnTo>
                  <a:lnTo>
                    <a:pt x="954" y="916"/>
                  </a:lnTo>
                  <a:lnTo>
                    <a:pt x="924" y="946"/>
                  </a:lnTo>
                  <a:lnTo>
                    <a:pt x="892" y="974"/>
                  </a:lnTo>
                  <a:lnTo>
                    <a:pt x="858" y="1002"/>
                  </a:lnTo>
                  <a:lnTo>
                    <a:pt x="826" y="1028"/>
                  </a:lnTo>
                  <a:lnTo>
                    <a:pt x="790" y="1052"/>
                  </a:lnTo>
                  <a:lnTo>
                    <a:pt x="756" y="1078"/>
                  </a:lnTo>
                  <a:lnTo>
                    <a:pt x="720" y="1100"/>
                  </a:lnTo>
                  <a:lnTo>
                    <a:pt x="684" y="11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1" name="Freeform 10"/>
            <p:cNvSpPr/>
            <p:nvPr/>
          </p:nvSpPr>
          <p:spPr bwMode="auto">
            <a:xfrm>
              <a:off x="9389" y="4857"/>
              <a:ext cx="1623" cy="1538"/>
            </a:xfrm>
            <a:custGeom>
              <a:avLst/>
              <a:gdLst>
                <a:gd name="T0" fmla="*/ 0 w 1332"/>
                <a:gd name="T1" fmla="*/ 254000 h 1262"/>
                <a:gd name="T2" fmla="*/ 215900 w 1332"/>
                <a:gd name="T3" fmla="*/ 409575 h 1262"/>
                <a:gd name="T4" fmla="*/ 409575 w 1332"/>
                <a:gd name="T5" fmla="*/ 584200 h 1262"/>
                <a:gd name="T6" fmla="*/ 584200 w 1332"/>
                <a:gd name="T7" fmla="*/ 781050 h 1262"/>
                <a:gd name="T8" fmla="*/ 733425 w 1332"/>
                <a:gd name="T9" fmla="*/ 993775 h 1262"/>
                <a:gd name="T10" fmla="*/ 860425 w 1332"/>
                <a:gd name="T11" fmla="*/ 1225550 h 1262"/>
                <a:gd name="T12" fmla="*/ 939800 w 1332"/>
                <a:gd name="T13" fmla="*/ 1409700 h 1262"/>
                <a:gd name="T14" fmla="*/ 984250 w 1332"/>
                <a:gd name="T15" fmla="*/ 1536700 h 1262"/>
                <a:gd name="T16" fmla="*/ 1019175 w 1332"/>
                <a:gd name="T17" fmla="*/ 1666875 h 1262"/>
                <a:gd name="T18" fmla="*/ 1047750 w 1332"/>
                <a:gd name="T19" fmla="*/ 1800225 h 1262"/>
                <a:gd name="T20" fmla="*/ 1069975 w 1332"/>
                <a:gd name="T21" fmla="*/ 1933575 h 1262"/>
                <a:gd name="T22" fmla="*/ 1076325 w 1332"/>
                <a:gd name="T23" fmla="*/ 2003425 h 1262"/>
                <a:gd name="T24" fmla="*/ 1285875 w 1332"/>
                <a:gd name="T25" fmla="*/ 1854200 h 1262"/>
                <a:gd name="T26" fmla="*/ 1476375 w 1332"/>
                <a:gd name="T27" fmla="*/ 1679575 h 1262"/>
                <a:gd name="T28" fmla="*/ 1647825 w 1332"/>
                <a:gd name="T29" fmla="*/ 1489075 h 1262"/>
                <a:gd name="T30" fmla="*/ 1793875 w 1332"/>
                <a:gd name="T31" fmla="*/ 1276350 h 1262"/>
                <a:gd name="T32" fmla="*/ 1914525 w 1332"/>
                <a:gd name="T33" fmla="*/ 1047750 h 1262"/>
                <a:gd name="T34" fmla="*/ 1965325 w 1332"/>
                <a:gd name="T35" fmla="*/ 927100 h 1262"/>
                <a:gd name="T36" fmla="*/ 2009775 w 1332"/>
                <a:gd name="T37" fmla="*/ 803275 h 1262"/>
                <a:gd name="T38" fmla="*/ 2047875 w 1332"/>
                <a:gd name="T39" fmla="*/ 676275 h 1262"/>
                <a:gd name="T40" fmla="*/ 2076450 w 1332"/>
                <a:gd name="T41" fmla="*/ 549275 h 1262"/>
                <a:gd name="T42" fmla="*/ 2098675 w 1332"/>
                <a:gd name="T43" fmla="*/ 415925 h 1262"/>
                <a:gd name="T44" fmla="*/ 2114550 w 1332"/>
                <a:gd name="T45" fmla="*/ 282575 h 1262"/>
                <a:gd name="T46" fmla="*/ 2051050 w 1332"/>
                <a:gd name="T47" fmla="*/ 247650 h 1262"/>
                <a:gd name="T48" fmla="*/ 1927225 w 1332"/>
                <a:gd name="T49" fmla="*/ 190500 h 1262"/>
                <a:gd name="T50" fmla="*/ 1800225 w 1332"/>
                <a:gd name="T51" fmla="*/ 136525 h 1262"/>
                <a:gd name="T52" fmla="*/ 1666875 w 1332"/>
                <a:gd name="T53" fmla="*/ 92075 h 1262"/>
                <a:gd name="T54" fmla="*/ 1530350 w 1332"/>
                <a:gd name="T55" fmla="*/ 57150 h 1262"/>
                <a:gd name="T56" fmla="*/ 1393825 w 1332"/>
                <a:gd name="T57" fmla="*/ 31750 h 1262"/>
                <a:gd name="T58" fmla="*/ 1250950 w 1332"/>
                <a:gd name="T59" fmla="*/ 12700 h 1262"/>
                <a:gd name="T60" fmla="*/ 1104900 w 1332"/>
                <a:gd name="T61" fmla="*/ 3175 h 1262"/>
                <a:gd name="T62" fmla="*/ 1031875 w 1332"/>
                <a:gd name="T63" fmla="*/ 0 h 1262"/>
                <a:gd name="T64" fmla="*/ 895350 w 1332"/>
                <a:gd name="T65" fmla="*/ 6350 h 1262"/>
                <a:gd name="T66" fmla="*/ 758825 w 1332"/>
                <a:gd name="T67" fmla="*/ 19050 h 1262"/>
                <a:gd name="T68" fmla="*/ 625475 w 1332"/>
                <a:gd name="T69" fmla="*/ 38100 h 1262"/>
                <a:gd name="T70" fmla="*/ 492125 w 1332"/>
                <a:gd name="T71" fmla="*/ 66675 h 1262"/>
                <a:gd name="T72" fmla="*/ 365125 w 1332"/>
                <a:gd name="T73" fmla="*/ 104775 h 1262"/>
                <a:gd name="T74" fmla="*/ 241300 w 1332"/>
                <a:gd name="T75" fmla="*/ 146050 h 1262"/>
                <a:gd name="T76" fmla="*/ 117475 w 1332"/>
                <a:gd name="T77" fmla="*/ 196850 h 1262"/>
                <a:gd name="T78" fmla="*/ 0 w 1332"/>
                <a:gd name="T79" fmla="*/ 254000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2" h="1262">
                  <a:moveTo>
                    <a:pt x="0" y="160"/>
                  </a:moveTo>
                  <a:lnTo>
                    <a:pt x="0" y="160"/>
                  </a:lnTo>
                  <a:lnTo>
                    <a:pt x="70" y="208"/>
                  </a:lnTo>
                  <a:lnTo>
                    <a:pt x="136" y="258"/>
                  </a:lnTo>
                  <a:lnTo>
                    <a:pt x="198" y="310"/>
                  </a:lnTo>
                  <a:lnTo>
                    <a:pt x="258" y="368"/>
                  </a:lnTo>
                  <a:lnTo>
                    <a:pt x="314" y="428"/>
                  </a:lnTo>
                  <a:lnTo>
                    <a:pt x="368" y="492"/>
                  </a:lnTo>
                  <a:lnTo>
                    <a:pt x="416" y="558"/>
                  </a:lnTo>
                  <a:lnTo>
                    <a:pt x="462" y="626"/>
                  </a:lnTo>
                  <a:lnTo>
                    <a:pt x="504" y="698"/>
                  </a:lnTo>
                  <a:lnTo>
                    <a:pt x="542" y="772"/>
                  </a:lnTo>
                  <a:lnTo>
                    <a:pt x="576" y="850"/>
                  </a:lnTo>
                  <a:lnTo>
                    <a:pt x="592" y="888"/>
                  </a:lnTo>
                  <a:lnTo>
                    <a:pt x="606" y="928"/>
                  </a:lnTo>
                  <a:lnTo>
                    <a:pt x="620" y="968"/>
                  </a:lnTo>
                  <a:lnTo>
                    <a:pt x="632" y="1008"/>
                  </a:lnTo>
                  <a:lnTo>
                    <a:pt x="642" y="1050"/>
                  </a:lnTo>
                  <a:lnTo>
                    <a:pt x="652" y="1092"/>
                  </a:lnTo>
                  <a:lnTo>
                    <a:pt x="660" y="1134"/>
                  </a:lnTo>
                  <a:lnTo>
                    <a:pt x="668" y="1176"/>
                  </a:lnTo>
                  <a:lnTo>
                    <a:pt x="674" y="1218"/>
                  </a:lnTo>
                  <a:lnTo>
                    <a:pt x="678" y="1262"/>
                  </a:lnTo>
                  <a:lnTo>
                    <a:pt x="746" y="1216"/>
                  </a:lnTo>
                  <a:lnTo>
                    <a:pt x="810" y="1168"/>
                  </a:lnTo>
                  <a:lnTo>
                    <a:pt x="872" y="1114"/>
                  </a:lnTo>
                  <a:lnTo>
                    <a:pt x="930" y="1058"/>
                  </a:lnTo>
                  <a:lnTo>
                    <a:pt x="986" y="1000"/>
                  </a:lnTo>
                  <a:lnTo>
                    <a:pt x="1038" y="938"/>
                  </a:lnTo>
                  <a:lnTo>
                    <a:pt x="1086" y="872"/>
                  </a:lnTo>
                  <a:lnTo>
                    <a:pt x="1130" y="804"/>
                  </a:lnTo>
                  <a:lnTo>
                    <a:pt x="1170" y="734"/>
                  </a:lnTo>
                  <a:lnTo>
                    <a:pt x="1206" y="660"/>
                  </a:lnTo>
                  <a:lnTo>
                    <a:pt x="1224" y="622"/>
                  </a:lnTo>
                  <a:lnTo>
                    <a:pt x="1238" y="584"/>
                  </a:lnTo>
                  <a:lnTo>
                    <a:pt x="1254" y="546"/>
                  </a:lnTo>
                  <a:lnTo>
                    <a:pt x="1266" y="506"/>
                  </a:lnTo>
                  <a:lnTo>
                    <a:pt x="1278" y="468"/>
                  </a:lnTo>
                  <a:lnTo>
                    <a:pt x="1290" y="426"/>
                  </a:lnTo>
                  <a:lnTo>
                    <a:pt x="1300" y="386"/>
                  </a:lnTo>
                  <a:lnTo>
                    <a:pt x="1308" y="346"/>
                  </a:lnTo>
                  <a:lnTo>
                    <a:pt x="1316" y="304"/>
                  </a:lnTo>
                  <a:lnTo>
                    <a:pt x="1322" y="262"/>
                  </a:lnTo>
                  <a:lnTo>
                    <a:pt x="1328" y="220"/>
                  </a:lnTo>
                  <a:lnTo>
                    <a:pt x="1332" y="178"/>
                  </a:lnTo>
                  <a:lnTo>
                    <a:pt x="1292" y="156"/>
                  </a:lnTo>
                  <a:lnTo>
                    <a:pt x="1254" y="138"/>
                  </a:lnTo>
                  <a:lnTo>
                    <a:pt x="1214" y="120"/>
                  </a:lnTo>
                  <a:lnTo>
                    <a:pt x="1174" y="102"/>
                  </a:lnTo>
                  <a:lnTo>
                    <a:pt x="1134" y="86"/>
                  </a:lnTo>
                  <a:lnTo>
                    <a:pt x="1092" y="72"/>
                  </a:lnTo>
                  <a:lnTo>
                    <a:pt x="1050" y="58"/>
                  </a:lnTo>
                  <a:lnTo>
                    <a:pt x="1008" y="46"/>
                  </a:lnTo>
                  <a:lnTo>
                    <a:pt x="964" y="36"/>
                  </a:lnTo>
                  <a:lnTo>
                    <a:pt x="922" y="26"/>
                  </a:lnTo>
                  <a:lnTo>
                    <a:pt x="878" y="20"/>
                  </a:lnTo>
                  <a:lnTo>
                    <a:pt x="832" y="12"/>
                  </a:lnTo>
                  <a:lnTo>
                    <a:pt x="788" y="8"/>
                  </a:lnTo>
                  <a:lnTo>
                    <a:pt x="742" y="4"/>
                  </a:lnTo>
                  <a:lnTo>
                    <a:pt x="696" y="2"/>
                  </a:lnTo>
                  <a:lnTo>
                    <a:pt x="650" y="0"/>
                  </a:lnTo>
                  <a:lnTo>
                    <a:pt x="606" y="2"/>
                  </a:lnTo>
                  <a:lnTo>
                    <a:pt x="564" y="4"/>
                  </a:lnTo>
                  <a:lnTo>
                    <a:pt x="520" y="6"/>
                  </a:lnTo>
                  <a:lnTo>
                    <a:pt x="478" y="12"/>
                  </a:lnTo>
                  <a:lnTo>
                    <a:pt x="436" y="18"/>
                  </a:lnTo>
                  <a:lnTo>
                    <a:pt x="394" y="24"/>
                  </a:lnTo>
                  <a:lnTo>
                    <a:pt x="352" y="32"/>
                  </a:lnTo>
                  <a:lnTo>
                    <a:pt x="310" y="42"/>
                  </a:lnTo>
                  <a:lnTo>
                    <a:pt x="270" y="54"/>
                  </a:lnTo>
                  <a:lnTo>
                    <a:pt x="230" y="66"/>
                  </a:lnTo>
                  <a:lnTo>
                    <a:pt x="190" y="78"/>
                  </a:lnTo>
                  <a:lnTo>
                    <a:pt x="152" y="92"/>
                  </a:lnTo>
                  <a:lnTo>
                    <a:pt x="112" y="108"/>
                  </a:lnTo>
                  <a:lnTo>
                    <a:pt x="74" y="124"/>
                  </a:lnTo>
                  <a:lnTo>
                    <a:pt x="38" y="142"/>
                  </a:lnTo>
                  <a:lnTo>
                    <a:pt x="0" y="1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2" name="Freeform 12"/>
            <p:cNvSpPr/>
            <p:nvPr/>
          </p:nvSpPr>
          <p:spPr bwMode="auto">
            <a:xfrm>
              <a:off x="6721" y="5118"/>
              <a:ext cx="2499" cy="3159"/>
            </a:xfrm>
            <a:custGeom>
              <a:avLst/>
              <a:gdLst>
                <a:gd name="T0" fmla="*/ 2174875 w 2052"/>
                <a:gd name="T1" fmla="*/ 1784350 h 2592"/>
                <a:gd name="T2" fmla="*/ 2060575 w 2052"/>
                <a:gd name="T3" fmla="*/ 1711325 h 2592"/>
                <a:gd name="T4" fmla="*/ 1895475 w 2052"/>
                <a:gd name="T5" fmla="*/ 1590675 h 2592"/>
                <a:gd name="T6" fmla="*/ 1746250 w 2052"/>
                <a:gd name="T7" fmla="*/ 1454150 h 2592"/>
                <a:gd name="T8" fmla="*/ 1606550 w 2052"/>
                <a:gd name="T9" fmla="*/ 1308100 h 2592"/>
                <a:gd name="T10" fmla="*/ 1479550 w 2052"/>
                <a:gd name="T11" fmla="*/ 1149350 h 2592"/>
                <a:gd name="T12" fmla="*/ 1365250 w 2052"/>
                <a:gd name="T13" fmla="*/ 977900 h 2592"/>
                <a:gd name="T14" fmla="*/ 1266825 w 2052"/>
                <a:gd name="T15" fmla="*/ 800100 h 2592"/>
                <a:gd name="T16" fmla="*/ 1184275 w 2052"/>
                <a:gd name="T17" fmla="*/ 612775 h 2592"/>
                <a:gd name="T18" fmla="*/ 1120775 w 2052"/>
                <a:gd name="T19" fmla="*/ 415925 h 2592"/>
                <a:gd name="T20" fmla="*/ 1073150 w 2052"/>
                <a:gd name="T21" fmla="*/ 209550 h 2592"/>
                <a:gd name="T22" fmla="*/ 1041400 w 2052"/>
                <a:gd name="T23" fmla="*/ 0 h 2592"/>
                <a:gd name="T24" fmla="*/ 927100 w 2052"/>
                <a:gd name="T25" fmla="*/ 79375 h 2592"/>
                <a:gd name="T26" fmla="*/ 765175 w 2052"/>
                <a:gd name="T27" fmla="*/ 206375 h 2592"/>
                <a:gd name="T28" fmla="*/ 615950 w 2052"/>
                <a:gd name="T29" fmla="*/ 349250 h 2592"/>
                <a:gd name="T30" fmla="*/ 479425 w 2052"/>
                <a:gd name="T31" fmla="*/ 508000 h 2592"/>
                <a:gd name="T32" fmla="*/ 358775 w 2052"/>
                <a:gd name="T33" fmla="*/ 676275 h 2592"/>
                <a:gd name="T34" fmla="*/ 254000 w 2052"/>
                <a:gd name="T35" fmla="*/ 854075 h 2592"/>
                <a:gd name="T36" fmla="*/ 165100 w 2052"/>
                <a:gd name="T37" fmla="*/ 1044575 h 2592"/>
                <a:gd name="T38" fmla="*/ 95250 w 2052"/>
                <a:gd name="T39" fmla="*/ 1244600 h 2592"/>
                <a:gd name="T40" fmla="*/ 41275 w 2052"/>
                <a:gd name="T41" fmla="*/ 1450975 h 2592"/>
                <a:gd name="T42" fmla="*/ 9525 w 2052"/>
                <a:gd name="T43" fmla="*/ 1666875 h 2592"/>
                <a:gd name="T44" fmla="*/ 0 w 2052"/>
                <a:gd name="T45" fmla="*/ 1885950 h 2592"/>
                <a:gd name="T46" fmla="*/ 9525 w 2052"/>
                <a:gd name="T47" fmla="*/ 2114550 h 2592"/>
                <a:gd name="T48" fmla="*/ 69850 w 2052"/>
                <a:gd name="T49" fmla="*/ 2441575 h 2592"/>
                <a:gd name="T50" fmla="*/ 174625 w 2052"/>
                <a:gd name="T51" fmla="*/ 2752725 h 2592"/>
                <a:gd name="T52" fmla="*/ 323850 w 2052"/>
                <a:gd name="T53" fmla="*/ 3038475 h 2592"/>
                <a:gd name="T54" fmla="*/ 508000 w 2052"/>
                <a:gd name="T55" fmla="*/ 3302000 h 2592"/>
                <a:gd name="T56" fmla="*/ 730250 w 2052"/>
                <a:gd name="T57" fmla="*/ 3533775 h 2592"/>
                <a:gd name="T58" fmla="*/ 981075 w 2052"/>
                <a:gd name="T59" fmla="*/ 3733800 h 2592"/>
                <a:gd name="T60" fmla="*/ 1263650 w 2052"/>
                <a:gd name="T61" fmla="*/ 3892550 h 2592"/>
                <a:gd name="T62" fmla="*/ 1565275 w 2052"/>
                <a:gd name="T63" fmla="*/ 4013200 h 2592"/>
                <a:gd name="T64" fmla="*/ 1889125 w 2052"/>
                <a:gd name="T65" fmla="*/ 4086225 h 2592"/>
                <a:gd name="T66" fmla="*/ 2225675 w 2052"/>
                <a:gd name="T67" fmla="*/ 4114800 h 2592"/>
                <a:gd name="T68" fmla="*/ 2365375 w 2052"/>
                <a:gd name="T69" fmla="*/ 4108450 h 2592"/>
                <a:gd name="T70" fmla="*/ 2568575 w 2052"/>
                <a:gd name="T71" fmla="*/ 4086225 h 2592"/>
                <a:gd name="T72" fmla="*/ 2765425 w 2052"/>
                <a:gd name="T73" fmla="*/ 4048125 h 2592"/>
                <a:gd name="T74" fmla="*/ 2959100 w 2052"/>
                <a:gd name="T75" fmla="*/ 3990975 h 2592"/>
                <a:gd name="T76" fmla="*/ 3140075 w 2052"/>
                <a:gd name="T77" fmla="*/ 3917950 h 2592"/>
                <a:gd name="T78" fmla="*/ 3257550 w 2052"/>
                <a:gd name="T79" fmla="*/ 3860800 h 2592"/>
                <a:gd name="T80" fmla="*/ 3079750 w 2052"/>
                <a:gd name="T81" fmla="*/ 3733800 h 2592"/>
                <a:gd name="T82" fmla="*/ 2914650 w 2052"/>
                <a:gd name="T83" fmla="*/ 3594100 h 2592"/>
                <a:gd name="T84" fmla="*/ 2765425 w 2052"/>
                <a:gd name="T85" fmla="*/ 3438525 h 2592"/>
                <a:gd name="T86" fmla="*/ 2628900 w 2052"/>
                <a:gd name="T87" fmla="*/ 3270250 h 2592"/>
                <a:gd name="T88" fmla="*/ 2508250 w 2052"/>
                <a:gd name="T89" fmla="*/ 3089275 h 2592"/>
                <a:gd name="T90" fmla="*/ 2403475 w 2052"/>
                <a:gd name="T91" fmla="*/ 2898775 h 2592"/>
                <a:gd name="T92" fmla="*/ 2317750 w 2052"/>
                <a:gd name="T93" fmla="*/ 2695575 h 2592"/>
                <a:gd name="T94" fmla="*/ 2251075 w 2052"/>
                <a:gd name="T95" fmla="*/ 2486025 h 2592"/>
                <a:gd name="T96" fmla="*/ 2203450 w 2052"/>
                <a:gd name="T97" fmla="*/ 2266950 h 2592"/>
                <a:gd name="T98" fmla="*/ 2178050 w 2052"/>
                <a:gd name="T99" fmla="*/ 2041525 h 259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052" h="2592">
                  <a:moveTo>
                    <a:pt x="1368" y="1188"/>
                  </a:moveTo>
                  <a:lnTo>
                    <a:pt x="1368" y="1188"/>
                  </a:lnTo>
                  <a:lnTo>
                    <a:pt x="1370" y="1124"/>
                  </a:lnTo>
                  <a:lnTo>
                    <a:pt x="1334" y="1100"/>
                  </a:lnTo>
                  <a:lnTo>
                    <a:pt x="1298" y="1078"/>
                  </a:lnTo>
                  <a:lnTo>
                    <a:pt x="1262" y="1052"/>
                  </a:lnTo>
                  <a:lnTo>
                    <a:pt x="1228" y="1028"/>
                  </a:lnTo>
                  <a:lnTo>
                    <a:pt x="1194" y="1002"/>
                  </a:lnTo>
                  <a:lnTo>
                    <a:pt x="1162" y="974"/>
                  </a:lnTo>
                  <a:lnTo>
                    <a:pt x="1130" y="946"/>
                  </a:lnTo>
                  <a:lnTo>
                    <a:pt x="1100" y="916"/>
                  </a:lnTo>
                  <a:lnTo>
                    <a:pt x="1068" y="886"/>
                  </a:lnTo>
                  <a:lnTo>
                    <a:pt x="1040" y="856"/>
                  </a:lnTo>
                  <a:lnTo>
                    <a:pt x="1012" y="824"/>
                  </a:lnTo>
                  <a:lnTo>
                    <a:pt x="984" y="792"/>
                  </a:lnTo>
                  <a:lnTo>
                    <a:pt x="958" y="758"/>
                  </a:lnTo>
                  <a:lnTo>
                    <a:pt x="932" y="724"/>
                  </a:lnTo>
                  <a:lnTo>
                    <a:pt x="906" y="688"/>
                  </a:lnTo>
                  <a:lnTo>
                    <a:pt x="884" y="654"/>
                  </a:lnTo>
                  <a:lnTo>
                    <a:pt x="860" y="616"/>
                  </a:lnTo>
                  <a:lnTo>
                    <a:pt x="838" y="580"/>
                  </a:lnTo>
                  <a:lnTo>
                    <a:pt x="818" y="542"/>
                  </a:lnTo>
                  <a:lnTo>
                    <a:pt x="798" y="504"/>
                  </a:lnTo>
                  <a:lnTo>
                    <a:pt x="780" y="464"/>
                  </a:lnTo>
                  <a:lnTo>
                    <a:pt x="764" y="426"/>
                  </a:lnTo>
                  <a:lnTo>
                    <a:pt x="746" y="386"/>
                  </a:lnTo>
                  <a:lnTo>
                    <a:pt x="732" y="344"/>
                  </a:lnTo>
                  <a:lnTo>
                    <a:pt x="718" y="304"/>
                  </a:lnTo>
                  <a:lnTo>
                    <a:pt x="706" y="262"/>
                  </a:lnTo>
                  <a:lnTo>
                    <a:pt x="694" y="218"/>
                  </a:lnTo>
                  <a:lnTo>
                    <a:pt x="684" y="176"/>
                  </a:lnTo>
                  <a:lnTo>
                    <a:pt x="676" y="132"/>
                  </a:lnTo>
                  <a:lnTo>
                    <a:pt x="668" y="90"/>
                  </a:lnTo>
                  <a:lnTo>
                    <a:pt x="662" y="44"/>
                  </a:lnTo>
                  <a:lnTo>
                    <a:pt x="656" y="0"/>
                  </a:lnTo>
                  <a:lnTo>
                    <a:pt x="620" y="24"/>
                  </a:lnTo>
                  <a:lnTo>
                    <a:pt x="584" y="50"/>
                  </a:lnTo>
                  <a:lnTo>
                    <a:pt x="550" y="76"/>
                  </a:lnTo>
                  <a:lnTo>
                    <a:pt x="514" y="102"/>
                  </a:lnTo>
                  <a:lnTo>
                    <a:pt x="482" y="130"/>
                  </a:lnTo>
                  <a:lnTo>
                    <a:pt x="450" y="160"/>
                  </a:lnTo>
                  <a:lnTo>
                    <a:pt x="418" y="190"/>
                  </a:lnTo>
                  <a:lnTo>
                    <a:pt x="388" y="220"/>
                  </a:lnTo>
                  <a:lnTo>
                    <a:pt x="358" y="252"/>
                  </a:lnTo>
                  <a:lnTo>
                    <a:pt x="330" y="286"/>
                  </a:lnTo>
                  <a:lnTo>
                    <a:pt x="302" y="320"/>
                  </a:lnTo>
                  <a:lnTo>
                    <a:pt x="276" y="354"/>
                  </a:lnTo>
                  <a:lnTo>
                    <a:pt x="250" y="390"/>
                  </a:lnTo>
                  <a:lnTo>
                    <a:pt x="226" y="426"/>
                  </a:lnTo>
                  <a:lnTo>
                    <a:pt x="202" y="462"/>
                  </a:lnTo>
                  <a:lnTo>
                    <a:pt x="180" y="500"/>
                  </a:lnTo>
                  <a:lnTo>
                    <a:pt x="160" y="538"/>
                  </a:lnTo>
                  <a:lnTo>
                    <a:pt x="140" y="578"/>
                  </a:lnTo>
                  <a:lnTo>
                    <a:pt x="120" y="618"/>
                  </a:lnTo>
                  <a:lnTo>
                    <a:pt x="104" y="658"/>
                  </a:lnTo>
                  <a:lnTo>
                    <a:pt x="88" y="700"/>
                  </a:lnTo>
                  <a:lnTo>
                    <a:pt x="72" y="742"/>
                  </a:lnTo>
                  <a:lnTo>
                    <a:pt x="60" y="784"/>
                  </a:lnTo>
                  <a:lnTo>
                    <a:pt x="46" y="826"/>
                  </a:lnTo>
                  <a:lnTo>
                    <a:pt x="36" y="870"/>
                  </a:lnTo>
                  <a:lnTo>
                    <a:pt x="26" y="914"/>
                  </a:lnTo>
                  <a:lnTo>
                    <a:pt x="18" y="958"/>
                  </a:lnTo>
                  <a:lnTo>
                    <a:pt x="12" y="1004"/>
                  </a:lnTo>
                  <a:lnTo>
                    <a:pt x="6" y="1050"/>
                  </a:lnTo>
                  <a:lnTo>
                    <a:pt x="2" y="1094"/>
                  </a:lnTo>
                  <a:lnTo>
                    <a:pt x="0" y="1142"/>
                  </a:lnTo>
                  <a:lnTo>
                    <a:pt x="0" y="1188"/>
                  </a:lnTo>
                  <a:lnTo>
                    <a:pt x="2" y="1260"/>
                  </a:lnTo>
                  <a:lnTo>
                    <a:pt x="6" y="1332"/>
                  </a:lnTo>
                  <a:lnTo>
                    <a:pt x="16" y="1402"/>
                  </a:lnTo>
                  <a:lnTo>
                    <a:pt x="28" y="1470"/>
                  </a:lnTo>
                  <a:lnTo>
                    <a:pt x="44" y="1538"/>
                  </a:lnTo>
                  <a:lnTo>
                    <a:pt x="62" y="1604"/>
                  </a:lnTo>
                  <a:lnTo>
                    <a:pt x="84" y="1670"/>
                  </a:lnTo>
                  <a:lnTo>
                    <a:pt x="110" y="1734"/>
                  </a:lnTo>
                  <a:lnTo>
                    <a:pt x="138" y="1796"/>
                  </a:lnTo>
                  <a:lnTo>
                    <a:pt x="170" y="1856"/>
                  </a:lnTo>
                  <a:lnTo>
                    <a:pt x="204" y="1914"/>
                  </a:lnTo>
                  <a:lnTo>
                    <a:pt x="240" y="1972"/>
                  </a:lnTo>
                  <a:lnTo>
                    <a:pt x="278" y="2026"/>
                  </a:lnTo>
                  <a:lnTo>
                    <a:pt x="320" y="2080"/>
                  </a:lnTo>
                  <a:lnTo>
                    <a:pt x="364" y="2130"/>
                  </a:lnTo>
                  <a:lnTo>
                    <a:pt x="412" y="2180"/>
                  </a:lnTo>
                  <a:lnTo>
                    <a:pt x="460" y="2226"/>
                  </a:lnTo>
                  <a:lnTo>
                    <a:pt x="510" y="2270"/>
                  </a:lnTo>
                  <a:lnTo>
                    <a:pt x="564" y="2312"/>
                  </a:lnTo>
                  <a:lnTo>
                    <a:pt x="618" y="2352"/>
                  </a:lnTo>
                  <a:lnTo>
                    <a:pt x="676" y="2388"/>
                  </a:lnTo>
                  <a:lnTo>
                    <a:pt x="734" y="2422"/>
                  </a:lnTo>
                  <a:lnTo>
                    <a:pt x="796" y="2452"/>
                  </a:lnTo>
                  <a:lnTo>
                    <a:pt x="858" y="2480"/>
                  </a:lnTo>
                  <a:lnTo>
                    <a:pt x="920" y="2506"/>
                  </a:lnTo>
                  <a:lnTo>
                    <a:pt x="986" y="2528"/>
                  </a:lnTo>
                  <a:lnTo>
                    <a:pt x="1052" y="2546"/>
                  </a:lnTo>
                  <a:lnTo>
                    <a:pt x="1120" y="2562"/>
                  </a:lnTo>
                  <a:lnTo>
                    <a:pt x="1190" y="2574"/>
                  </a:lnTo>
                  <a:lnTo>
                    <a:pt x="1260" y="2584"/>
                  </a:lnTo>
                  <a:lnTo>
                    <a:pt x="1330" y="2590"/>
                  </a:lnTo>
                  <a:lnTo>
                    <a:pt x="1402" y="2592"/>
                  </a:lnTo>
                  <a:lnTo>
                    <a:pt x="1446" y="2590"/>
                  </a:lnTo>
                  <a:lnTo>
                    <a:pt x="1490" y="2588"/>
                  </a:lnTo>
                  <a:lnTo>
                    <a:pt x="1534" y="2586"/>
                  </a:lnTo>
                  <a:lnTo>
                    <a:pt x="1576" y="2580"/>
                  </a:lnTo>
                  <a:lnTo>
                    <a:pt x="1618" y="2574"/>
                  </a:lnTo>
                  <a:lnTo>
                    <a:pt x="1660" y="2568"/>
                  </a:lnTo>
                  <a:lnTo>
                    <a:pt x="1702" y="2558"/>
                  </a:lnTo>
                  <a:lnTo>
                    <a:pt x="1742" y="2550"/>
                  </a:lnTo>
                  <a:lnTo>
                    <a:pt x="1784" y="2538"/>
                  </a:lnTo>
                  <a:lnTo>
                    <a:pt x="1824" y="2526"/>
                  </a:lnTo>
                  <a:lnTo>
                    <a:pt x="1864" y="2514"/>
                  </a:lnTo>
                  <a:lnTo>
                    <a:pt x="1902" y="2500"/>
                  </a:lnTo>
                  <a:lnTo>
                    <a:pt x="1940" y="2484"/>
                  </a:lnTo>
                  <a:lnTo>
                    <a:pt x="1978" y="2468"/>
                  </a:lnTo>
                  <a:lnTo>
                    <a:pt x="2016" y="2450"/>
                  </a:lnTo>
                  <a:lnTo>
                    <a:pt x="2052" y="2432"/>
                  </a:lnTo>
                  <a:lnTo>
                    <a:pt x="2014" y="2406"/>
                  </a:lnTo>
                  <a:lnTo>
                    <a:pt x="1978" y="2380"/>
                  </a:lnTo>
                  <a:lnTo>
                    <a:pt x="1940" y="2352"/>
                  </a:lnTo>
                  <a:lnTo>
                    <a:pt x="1906" y="2324"/>
                  </a:lnTo>
                  <a:lnTo>
                    <a:pt x="1870" y="2294"/>
                  </a:lnTo>
                  <a:lnTo>
                    <a:pt x="1836" y="2264"/>
                  </a:lnTo>
                  <a:lnTo>
                    <a:pt x="1804" y="2232"/>
                  </a:lnTo>
                  <a:lnTo>
                    <a:pt x="1772" y="2200"/>
                  </a:lnTo>
                  <a:lnTo>
                    <a:pt x="1742" y="2166"/>
                  </a:lnTo>
                  <a:lnTo>
                    <a:pt x="1712" y="2132"/>
                  </a:lnTo>
                  <a:lnTo>
                    <a:pt x="1684" y="2096"/>
                  </a:lnTo>
                  <a:lnTo>
                    <a:pt x="1656" y="2060"/>
                  </a:lnTo>
                  <a:lnTo>
                    <a:pt x="1630" y="2024"/>
                  </a:lnTo>
                  <a:lnTo>
                    <a:pt x="1604" y="1986"/>
                  </a:lnTo>
                  <a:lnTo>
                    <a:pt x="1580" y="1946"/>
                  </a:lnTo>
                  <a:lnTo>
                    <a:pt x="1556" y="1908"/>
                  </a:lnTo>
                  <a:lnTo>
                    <a:pt x="1534" y="1868"/>
                  </a:lnTo>
                  <a:lnTo>
                    <a:pt x="1514" y="1826"/>
                  </a:lnTo>
                  <a:lnTo>
                    <a:pt x="1494" y="1784"/>
                  </a:lnTo>
                  <a:lnTo>
                    <a:pt x="1476" y="1742"/>
                  </a:lnTo>
                  <a:lnTo>
                    <a:pt x="1460" y="1698"/>
                  </a:lnTo>
                  <a:lnTo>
                    <a:pt x="1444" y="1654"/>
                  </a:lnTo>
                  <a:lnTo>
                    <a:pt x="1430" y="1610"/>
                  </a:lnTo>
                  <a:lnTo>
                    <a:pt x="1418" y="1566"/>
                  </a:lnTo>
                  <a:lnTo>
                    <a:pt x="1406" y="1520"/>
                  </a:lnTo>
                  <a:lnTo>
                    <a:pt x="1396" y="1474"/>
                  </a:lnTo>
                  <a:lnTo>
                    <a:pt x="1388" y="1428"/>
                  </a:lnTo>
                  <a:lnTo>
                    <a:pt x="1380" y="1380"/>
                  </a:lnTo>
                  <a:lnTo>
                    <a:pt x="1376" y="1332"/>
                  </a:lnTo>
                  <a:lnTo>
                    <a:pt x="1372" y="1286"/>
                  </a:lnTo>
                  <a:lnTo>
                    <a:pt x="1370" y="1236"/>
                  </a:lnTo>
                  <a:lnTo>
                    <a:pt x="1368" y="118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3" name="Freeform 14"/>
            <p:cNvSpPr/>
            <p:nvPr/>
          </p:nvSpPr>
          <p:spPr bwMode="auto">
            <a:xfrm>
              <a:off x="7601" y="4857"/>
              <a:ext cx="1619" cy="1538"/>
            </a:xfrm>
            <a:custGeom>
              <a:avLst/>
              <a:gdLst>
                <a:gd name="T0" fmla="*/ 1038225 w 1330"/>
                <a:gd name="T1" fmla="*/ 2003425 h 1262"/>
                <a:gd name="T2" fmla="*/ 1054100 w 1330"/>
                <a:gd name="T3" fmla="*/ 1866900 h 1262"/>
                <a:gd name="T4" fmla="*/ 1079500 w 1330"/>
                <a:gd name="T5" fmla="*/ 1733550 h 1262"/>
                <a:gd name="T6" fmla="*/ 1111250 w 1330"/>
                <a:gd name="T7" fmla="*/ 1600200 h 1262"/>
                <a:gd name="T8" fmla="*/ 1152525 w 1330"/>
                <a:gd name="T9" fmla="*/ 1473200 h 1262"/>
                <a:gd name="T10" fmla="*/ 1196975 w 1330"/>
                <a:gd name="T11" fmla="*/ 1349375 h 1262"/>
                <a:gd name="T12" fmla="*/ 1311275 w 1330"/>
                <a:gd name="T13" fmla="*/ 1108075 h 1262"/>
                <a:gd name="T14" fmla="*/ 1450975 w 1330"/>
                <a:gd name="T15" fmla="*/ 885825 h 1262"/>
                <a:gd name="T16" fmla="*/ 1616075 w 1330"/>
                <a:gd name="T17" fmla="*/ 679450 h 1262"/>
                <a:gd name="T18" fmla="*/ 1800225 w 1330"/>
                <a:gd name="T19" fmla="*/ 492125 h 1262"/>
                <a:gd name="T20" fmla="*/ 2003425 w 1330"/>
                <a:gd name="T21" fmla="*/ 330200 h 1262"/>
                <a:gd name="T22" fmla="*/ 2111375 w 1330"/>
                <a:gd name="T23" fmla="*/ 254000 h 1262"/>
                <a:gd name="T24" fmla="*/ 1993900 w 1330"/>
                <a:gd name="T25" fmla="*/ 196850 h 1262"/>
                <a:gd name="T26" fmla="*/ 1873250 w 1330"/>
                <a:gd name="T27" fmla="*/ 146050 h 1262"/>
                <a:gd name="T28" fmla="*/ 1749425 w 1330"/>
                <a:gd name="T29" fmla="*/ 104775 h 1262"/>
                <a:gd name="T30" fmla="*/ 1619250 w 1330"/>
                <a:gd name="T31" fmla="*/ 66675 h 1262"/>
                <a:gd name="T32" fmla="*/ 1489075 w 1330"/>
                <a:gd name="T33" fmla="*/ 38100 h 1262"/>
                <a:gd name="T34" fmla="*/ 1355725 w 1330"/>
                <a:gd name="T35" fmla="*/ 19050 h 1262"/>
                <a:gd name="T36" fmla="*/ 1219200 w 1330"/>
                <a:gd name="T37" fmla="*/ 6350 h 1262"/>
                <a:gd name="T38" fmla="*/ 1079500 w 1330"/>
                <a:gd name="T39" fmla="*/ 0 h 1262"/>
                <a:gd name="T40" fmla="*/ 1006475 w 1330"/>
                <a:gd name="T41" fmla="*/ 3175 h 1262"/>
                <a:gd name="T42" fmla="*/ 863600 w 1330"/>
                <a:gd name="T43" fmla="*/ 12700 h 1262"/>
                <a:gd name="T44" fmla="*/ 720725 w 1330"/>
                <a:gd name="T45" fmla="*/ 31750 h 1262"/>
                <a:gd name="T46" fmla="*/ 581025 w 1330"/>
                <a:gd name="T47" fmla="*/ 57150 h 1262"/>
                <a:gd name="T48" fmla="*/ 447675 w 1330"/>
                <a:gd name="T49" fmla="*/ 92075 h 1262"/>
                <a:gd name="T50" fmla="*/ 314325 w 1330"/>
                <a:gd name="T51" fmla="*/ 136525 h 1262"/>
                <a:gd name="T52" fmla="*/ 184150 w 1330"/>
                <a:gd name="T53" fmla="*/ 190500 h 1262"/>
                <a:gd name="T54" fmla="*/ 60325 w 1330"/>
                <a:gd name="T55" fmla="*/ 247650 h 1262"/>
                <a:gd name="T56" fmla="*/ 0 w 1330"/>
                <a:gd name="T57" fmla="*/ 282575 h 1262"/>
                <a:gd name="T58" fmla="*/ 15875 w 1330"/>
                <a:gd name="T59" fmla="*/ 415925 h 1262"/>
                <a:gd name="T60" fmla="*/ 34925 w 1330"/>
                <a:gd name="T61" fmla="*/ 549275 h 1262"/>
                <a:gd name="T62" fmla="*/ 66675 w 1330"/>
                <a:gd name="T63" fmla="*/ 676275 h 1262"/>
                <a:gd name="T64" fmla="*/ 101600 w 1330"/>
                <a:gd name="T65" fmla="*/ 803275 h 1262"/>
                <a:gd name="T66" fmla="*/ 146050 w 1330"/>
                <a:gd name="T67" fmla="*/ 927100 h 1262"/>
                <a:gd name="T68" fmla="*/ 196850 w 1330"/>
                <a:gd name="T69" fmla="*/ 1047750 h 1262"/>
                <a:gd name="T70" fmla="*/ 320675 w 1330"/>
                <a:gd name="T71" fmla="*/ 1276350 h 1262"/>
                <a:gd name="T72" fmla="*/ 466725 w 1330"/>
                <a:gd name="T73" fmla="*/ 1489075 h 1262"/>
                <a:gd name="T74" fmla="*/ 638175 w 1330"/>
                <a:gd name="T75" fmla="*/ 1679575 h 1262"/>
                <a:gd name="T76" fmla="*/ 828675 w 1330"/>
                <a:gd name="T77" fmla="*/ 1854200 h 1262"/>
                <a:gd name="T78" fmla="*/ 1038225 w 1330"/>
                <a:gd name="T79" fmla="*/ 2003425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0" h="1262">
                  <a:moveTo>
                    <a:pt x="654" y="1262"/>
                  </a:moveTo>
                  <a:lnTo>
                    <a:pt x="654" y="1262"/>
                  </a:lnTo>
                  <a:lnTo>
                    <a:pt x="658" y="1218"/>
                  </a:lnTo>
                  <a:lnTo>
                    <a:pt x="664" y="1176"/>
                  </a:lnTo>
                  <a:lnTo>
                    <a:pt x="672" y="1134"/>
                  </a:lnTo>
                  <a:lnTo>
                    <a:pt x="680" y="1092"/>
                  </a:lnTo>
                  <a:lnTo>
                    <a:pt x="690" y="1050"/>
                  </a:lnTo>
                  <a:lnTo>
                    <a:pt x="700" y="1008"/>
                  </a:lnTo>
                  <a:lnTo>
                    <a:pt x="712" y="968"/>
                  </a:lnTo>
                  <a:lnTo>
                    <a:pt x="726" y="928"/>
                  </a:lnTo>
                  <a:lnTo>
                    <a:pt x="740" y="888"/>
                  </a:lnTo>
                  <a:lnTo>
                    <a:pt x="754" y="850"/>
                  </a:lnTo>
                  <a:lnTo>
                    <a:pt x="788" y="772"/>
                  </a:lnTo>
                  <a:lnTo>
                    <a:pt x="826" y="698"/>
                  </a:lnTo>
                  <a:lnTo>
                    <a:pt x="868" y="626"/>
                  </a:lnTo>
                  <a:lnTo>
                    <a:pt x="914" y="558"/>
                  </a:lnTo>
                  <a:lnTo>
                    <a:pt x="964" y="492"/>
                  </a:lnTo>
                  <a:lnTo>
                    <a:pt x="1018" y="428"/>
                  </a:lnTo>
                  <a:lnTo>
                    <a:pt x="1074" y="368"/>
                  </a:lnTo>
                  <a:lnTo>
                    <a:pt x="1134" y="310"/>
                  </a:lnTo>
                  <a:lnTo>
                    <a:pt x="1196" y="258"/>
                  </a:lnTo>
                  <a:lnTo>
                    <a:pt x="1262" y="208"/>
                  </a:lnTo>
                  <a:lnTo>
                    <a:pt x="1330" y="160"/>
                  </a:lnTo>
                  <a:lnTo>
                    <a:pt x="1294" y="142"/>
                  </a:lnTo>
                  <a:lnTo>
                    <a:pt x="1256" y="124"/>
                  </a:lnTo>
                  <a:lnTo>
                    <a:pt x="1218" y="108"/>
                  </a:lnTo>
                  <a:lnTo>
                    <a:pt x="1180" y="92"/>
                  </a:lnTo>
                  <a:lnTo>
                    <a:pt x="1142" y="78"/>
                  </a:lnTo>
                  <a:lnTo>
                    <a:pt x="1102" y="66"/>
                  </a:lnTo>
                  <a:lnTo>
                    <a:pt x="1062" y="54"/>
                  </a:lnTo>
                  <a:lnTo>
                    <a:pt x="1020" y="42"/>
                  </a:lnTo>
                  <a:lnTo>
                    <a:pt x="980" y="32"/>
                  </a:lnTo>
                  <a:lnTo>
                    <a:pt x="938" y="24"/>
                  </a:lnTo>
                  <a:lnTo>
                    <a:pt x="896" y="18"/>
                  </a:lnTo>
                  <a:lnTo>
                    <a:pt x="854" y="12"/>
                  </a:lnTo>
                  <a:lnTo>
                    <a:pt x="812" y="6"/>
                  </a:lnTo>
                  <a:lnTo>
                    <a:pt x="768" y="4"/>
                  </a:lnTo>
                  <a:lnTo>
                    <a:pt x="724" y="2"/>
                  </a:lnTo>
                  <a:lnTo>
                    <a:pt x="680" y="0"/>
                  </a:lnTo>
                  <a:lnTo>
                    <a:pt x="634" y="2"/>
                  </a:lnTo>
                  <a:lnTo>
                    <a:pt x="588" y="4"/>
                  </a:lnTo>
                  <a:lnTo>
                    <a:pt x="544" y="8"/>
                  </a:lnTo>
                  <a:lnTo>
                    <a:pt x="498" y="12"/>
                  </a:lnTo>
                  <a:lnTo>
                    <a:pt x="454" y="20"/>
                  </a:lnTo>
                  <a:lnTo>
                    <a:pt x="410" y="26"/>
                  </a:lnTo>
                  <a:lnTo>
                    <a:pt x="366" y="36"/>
                  </a:lnTo>
                  <a:lnTo>
                    <a:pt x="324" y="46"/>
                  </a:lnTo>
                  <a:lnTo>
                    <a:pt x="282" y="58"/>
                  </a:lnTo>
                  <a:lnTo>
                    <a:pt x="240" y="72"/>
                  </a:lnTo>
                  <a:lnTo>
                    <a:pt x="198" y="86"/>
                  </a:lnTo>
                  <a:lnTo>
                    <a:pt x="158" y="102"/>
                  </a:lnTo>
                  <a:lnTo>
                    <a:pt x="116" y="120"/>
                  </a:lnTo>
                  <a:lnTo>
                    <a:pt x="78" y="138"/>
                  </a:lnTo>
                  <a:lnTo>
                    <a:pt x="38" y="156"/>
                  </a:lnTo>
                  <a:lnTo>
                    <a:pt x="0" y="178"/>
                  </a:lnTo>
                  <a:lnTo>
                    <a:pt x="4" y="220"/>
                  </a:lnTo>
                  <a:lnTo>
                    <a:pt x="10" y="262"/>
                  </a:lnTo>
                  <a:lnTo>
                    <a:pt x="16" y="304"/>
                  </a:lnTo>
                  <a:lnTo>
                    <a:pt x="22" y="346"/>
                  </a:lnTo>
                  <a:lnTo>
                    <a:pt x="32" y="386"/>
                  </a:lnTo>
                  <a:lnTo>
                    <a:pt x="42" y="426"/>
                  </a:lnTo>
                  <a:lnTo>
                    <a:pt x="52" y="468"/>
                  </a:lnTo>
                  <a:lnTo>
                    <a:pt x="64" y="506"/>
                  </a:lnTo>
                  <a:lnTo>
                    <a:pt x="78" y="546"/>
                  </a:lnTo>
                  <a:lnTo>
                    <a:pt x="92" y="584"/>
                  </a:lnTo>
                  <a:lnTo>
                    <a:pt x="108" y="622"/>
                  </a:lnTo>
                  <a:lnTo>
                    <a:pt x="124" y="660"/>
                  </a:lnTo>
                  <a:lnTo>
                    <a:pt x="162" y="734"/>
                  </a:lnTo>
                  <a:lnTo>
                    <a:pt x="202" y="804"/>
                  </a:lnTo>
                  <a:lnTo>
                    <a:pt x="246" y="872"/>
                  </a:lnTo>
                  <a:lnTo>
                    <a:pt x="294" y="938"/>
                  </a:lnTo>
                  <a:lnTo>
                    <a:pt x="346" y="1000"/>
                  </a:lnTo>
                  <a:lnTo>
                    <a:pt x="402" y="1058"/>
                  </a:lnTo>
                  <a:lnTo>
                    <a:pt x="460" y="1114"/>
                  </a:lnTo>
                  <a:lnTo>
                    <a:pt x="522" y="1168"/>
                  </a:lnTo>
                  <a:lnTo>
                    <a:pt x="586" y="1216"/>
                  </a:lnTo>
                  <a:lnTo>
                    <a:pt x="654" y="126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25" name="Freeform 5"/>
            <p:cNvSpPr/>
            <p:nvPr>
              <p:custDataLst>
                <p:tags r:id="rId2"/>
              </p:custDataLst>
            </p:nvPr>
          </p:nvSpPr>
          <p:spPr bwMode="auto">
            <a:xfrm>
              <a:off x="7752" y="3391"/>
              <a:ext cx="3418" cy="1766"/>
            </a:xfrm>
            <a:custGeom>
              <a:avLst/>
              <a:gdLst>
                <a:gd name="T0" fmla="*/ 2292350 w 2806"/>
                <a:gd name="T1" fmla="*/ 2266950 h 1450"/>
                <a:gd name="T2" fmla="*/ 2492375 w 2806"/>
                <a:gd name="T3" fmla="*/ 2174875 h 1450"/>
                <a:gd name="T4" fmla="*/ 2698750 w 2806"/>
                <a:gd name="T5" fmla="*/ 2101850 h 1450"/>
                <a:gd name="T6" fmla="*/ 2914650 w 2806"/>
                <a:gd name="T7" fmla="*/ 2047875 h 1450"/>
                <a:gd name="T8" fmla="*/ 3140075 w 2806"/>
                <a:gd name="T9" fmla="*/ 2012950 h 1450"/>
                <a:gd name="T10" fmla="*/ 3368675 w 2806"/>
                <a:gd name="T11" fmla="*/ 2003425 h 1450"/>
                <a:gd name="T12" fmla="*/ 3514725 w 2806"/>
                <a:gd name="T13" fmla="*/ 2006600 h 1450"/>
                <a:gd name="T14" fmla="*/ 3730625 w 2806"/>
                <a:gd name="T15" fmla="*/ 2032000 h 1450"/>
                <a:gd name="T16" fmla="*/ 3937000 w 2806"/>
                <a:gd name="T17" fmla="*/ 2073275 h 1450"/>
                <a:gd name="T18" fmla="*/ 4137025 w 2806"/>
                <a:gd name="T19" fmla="*/ 2133600 h 1450"/>
                <a:gd name="T20" fmla="*/ 4330700 w 2806"/>
                <a:gd name="T21" fmla="*/ 2209800 h 1450"/>
                <a:gd name="T22" fmla="*/ 4454525 w 2806"/>
                <a:gd name="T23" fmla="*/ 2270125 h 1450"/>
                <a:gd name="T24" fmla="*/ 4451350 w 2806"/>
                <a:gd name="T25" fmla="*/ 2114550 h 1450"/>
                <a:gd name="T26" fmla="*/ 4410075 w 2806"/>
                <a:gd name="T27" fmla="*/ 1781175 h 1450"/>
                <a:gd name="T28" fmla="*/ 4321175 w 2806"/>
                <a:gd name="T29" fmla="*/ 1463675 h 1450"/>
                <a:gd name="T30" fmla="*/ 4187825 w 2806"/>
                <a:gd name="T31" fmla="*/ 1168400 h 1450"/>
                <a:gd name="T32" fmla="*/ 4013200 w 2806"/>
                <a:gd name="T33" fmla="*/ 898525 h 1450"/>
                <a:gd name="T34" fmla="*/ 3803650 w 2806"/>
                <a:gd name="T35" fmla="*/ 654050 h 1450"/>
                <a:gd name="T36" fmla="*/ 3559175 w 2806"/>
                <a:gd name="T37" fmla="*/ 444500 h 1450"/>
                <a:gd name="T38" fmla="*/ 3289300 w 2806"/>
                <a:gd name="T39" fmla="*/ 269875 h 1450"/>
                <a:gd name="T40" fmla="*/ 2994025 w 2806"/>
                <a:gd name="T41" fmla="*/ 136525 h 1450"/>
                <a:gd name="T42" fmla="*/ 2676525 w 2806"/>
                <a:gd name="T43" fmla="*/ 47625 h 1450"/>
                <a:gd name="T44" fmla="*/ 2343150 w 2806"/>
                <a:gd name="T45" fmla="*/ 3175 h 1450"/>
                <a:gd name="T46" fmla="*/ 2114550 w 2806"/>
                <a:gd name="T47" fmla="*/ 3175 h 1450"/>
                <a:gd name="T48" fmla="*/ 1781175 w 2806"/>
                <a:gd name="T49" fmla="*/ 47625 h 1450"/>
                <a:gd name="T50" fmla="*/ 1463675 w 2806"/>
                <a:gd name="T51" fmla="*/ 136525 h 1450"/>
                <a:gd name="T52" fmla="*/ 1168400 w 2806"/>
                <a:gd name="T53" fmla="*/ 269875 h 1450"/>
                <a:gd name="T54" fmla="*/ 895350 w 2806"/>
                <a:gd name="T55" fmla="*/ 444500 h 1450"/>
                <a:gd name="T56" fmla="*/ 654050 w 2806"/>
                <a:gd name="T57" fmla="*/ 654050 h 1450"/>
                <a:gd name="T58" fmla="*/ 444500 w 2806"/>
                <a:gd name="T59" fmla="*/ 898525 h 1450"/>
                <a:gd name="T60" fmla="*/ 269875 w 2806"/>
                <a:gd name="T61" fmla="*/ 1168400 h 1450"/>
                <a:gd name="T62" fmla="*/ 136525 w 2806"/>
                <a:gd name="T63" fmla="*/ 1463675 h 1450"/>
                <a:gd name="T64" fmla="*/ 47625 w 2806"/>
                <a:gd name="T65" fmla="*/ 1781175 h 1450"/>
                <a:gd name="T66" fmla="*/ 3175 w 2806"/>
                <a:gd name="T67" fmla="*/ 2114550 h 1450"/>
                <a:gd name="T68" fmla="*/ 0 w 2806"/>
                <a:gd name="T69" fmla="*/ 2270125 h 1450"/>
                <a:gd name="T70" fmla="*/ 123825 w 2806"/>
                <a:gd name="T71" fmla="*/ 2209800 h 1450"/>
                <a:gd name="T72" fmla="*/ 317500 w 2806"/>
                <a:gd name="T73" fmla="*/ 2133600 h 1450"/>
                <a:gd name="T74" fmla="*/ 517525 w 2806"/>
                <a:gd name="T75" fmla="*/ 2073275 h 1450"/>
                <a:gd name="T76" fmla="*/ 727075 w 2806"/>
                <a:gd name="T77" fmla="*/ 2032000 h 1450"/>
                <a:gd name="T78" fmla="*/ 939800 w 2806"/>
                <a:gd name="T79" fmla="*/ 2006600 h 1450"/>
                <a:gd name="T80" fmla="*/ 1085850 w 2806"/>
                <a:gd name="T81" fmla="*/ 2003425 h 1450"/>
                <a:gd name="T82" fmla="*/ 1317625 w 2806"/>
                <a:gd name="T83" fmla="*/ 2012950 h 1450"/>
                <a:gd name="T84" fmla="*/ 1539875 w 2806"/>
                <a:gd name="T85" fmla="*/ 2047875 h 1450"/>
                <a:gd name="T86" fmla="*/ 1758950 w 2806"/>
                <a:gd name="T87" fmla="*/ 2101850 h 1450"/>
                <a:gd name="T88" fmla="*/ 1965325 w 2806"/>
                <a:gd name="T89" fmla="*/ 2174875 h 1450"/>
                <a:gd name="T90" fmla="*/ 2165350 w 2806"/>
                <a:gd name="T91" fmla="*/ 2266950 h 14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806" h="1450">
                  <a:moveTo>
                    <a:pt x="1404" y="1450"/>
                  </a:moveTo>
                  <a:lnTo>
                    <a:pt x="1404" y="1450"/>
                  </a:lnTo>
                  <a:lnTo>
                    <a:pt x="1444" y="1428"/>
                  </a:lnTo>
                  <a:lnTo>
                    <a:pt x="1484" y="1408"/>
                  </a:lnTo>
                  <a:lnTo>
                    <a:pt x="1526" y="1388"/>
                  </a:lnTo>
                  <a:lnTo>
                    <a:pt x="1570" y="1370"/>
                  </a:lnTo>
                  <a:lnTo>
                    <a:pt x="1612" y="1352"/>
                  </a:lnTo>
                  <a:lnTo>
                    <a:pt x="1656" y="1338"/>
                  </a:lnTo>
                  <a:lnTo>
                    <a:pt x="1700" y="1324"/>
                  </a:lnTo>
                  <a:lnTo>
                    <a:pt x="1746" y="1310"/>
                  </a:lnTo>
                  <a:lnTo>
                    <a:pt x="1790" y="1300"/>
                  </a:lnTo>
                  <a:lnTo>
                    <a:pt x="1836" y="1290"/>
                  </a:lnTo>
                  <a:lnTo>
                    <a:pt x="1884" y="1282"/>
                  </a:lnTo>
                  <a:lnTo>
                    <a:pt x="1930" y="1274"/>
                  </a:lnTo>
                  <a:lnTo>
                    <a:pt x="1978" y="1268"/>
                  </a:lnTo>
                  <a:lnTo>
                    <a:pt x="2026" y="1264"/>
                  </a:lnTo>
                  <a:lnTo>
                    <a:pt x="2074" y="1262"/>
                  </a:lnTo>
                  <a:lnTo>
                    <a:pt x="2122" y="1262"/>
                  </a:lnTo>
                  <a:lnTo>
                    <a:pt x="2168" y="1262"/>
                  </a:lnTo>
                  <a:lnTo>
                    <a:pt x="2214" y="1264"/>
                  </a:lnTo>
                  <a:lnTo>
                    <a:pt x="2260" y="1268"/>
                  </a:lnTo>
                  <a:lnTo>
                    <a:pt x="2304" y="1272"/>
                  </a:lnTo>
                  <a:lnTo>
                    <a:pt x="2350" y="1280"/>
                  </a:lnTo>
                  <a:lnTo>
                    <a:pt x="2394" y="1286"/>
                  </a:lnTo>
                  <a:lnTo>
                    <a:pt x="2438" y="1296"/>
                  </a:lnTo>
                  <a:lnTo>
                    <a:pt x="2480" y="1306"/>
                  </a:lnTo>
                  <a:lnTo>
                    <a:pt x="2524" y="1318"/>
                  </a:lnTo>
                  <a:lnTo>
                    <a:pt x="2566" y="1330"/>
                  </a:lnTo>
                  <a:lnTo>
                    <a:pt x="2606" y="1344"/>
                  </a:lnTo>
                  <a:lnTo>
                    <a:pt x="2648" y="1358"/>
                  </a:lnTo>
                  <a:lnTo>
                    <a:pt x="2688" y="1374"/>
                  </a:lnTo>
                  <a:lnTo>
                    <a:pt x="2728" y="1392"/>
                  </a:lnTo>
                  <a:lnTo>
                    <a:pt x="2768" y="1410"/>
                  </a:lnTo>
                  <a:lnTo>
                    <a:pt x="2806" y="1430"/>
                  </a:lnTo>
                  <a:lnTo>
                    <a:pt x="2806" y="1404"/>
                  </a:lnTo>
                  <a:lnTo>
                    <a:pt x="2804" y="1332"/>
                  </a:lnTo>
                  <a:lnTo>
                    <a:pt x="2800" y="1260"/>
                  </a:lnTo>
                  <a:lnTo>
                    <a:pt x="2790" y="1190"/>
                  </a:lnTo>
                  <a:lnTo>
                    <a:pt x="2778" y="1122"/>
                  </a:lnTo>
                  <a:lnTo>
                    <a:pt x="2762" y="1054"/>
                  </a:lnTo>
                  <a:lnTo>
                    <a:pt x="2744" y="988"/>
                  </a:lnTo>
                  <a:lnTo>
                    <a:pt x="2722" y="922"/>
                  </a:lnTo>
                  <a:lnTo>
                    <a:pt x="2696" y="858"/>
                  </a:lnTo>
                  <a:lnTo>
                    <a:pt x="2668" y="796"/>
                  </a:lnTo>
                  <a:lnTo>
                    <a:pt x="2638" y="736"/>
                  </a:lnTo>
                  <a:lnTo>
                    <a:pt x="2604" y="678"/>
                  </a:lnTo>
                  <a:lnTo>
                    <a:pt x="2566" y="620"/>
                  </a:lnTo>
                  <a:lnTo>
                    <a:pt x="2528" y="566"/>
                  </a:lnTo>
                  <a:lnTo>
                    <a:pt x="2486" y="512"/>
                  </a:lnTo>
                  <a:lnTo>
                    <a:pt x="2442" y="462"/>
                  </a:lnTo>
                  <a:lnTo>
                    <a:pt x="2396" y="412"/>
                  </a:lnTo>
                  <a:lnTo>
                    <a:pt x="2346" y="366"/>
                  </a:lnTo>
                  <a:lnTo>
                    <a:pt x="2296" y="322"/>
                  </a:lnTo>
                  <a:lnTo>
                    <a:pt x="2242" y="280"/>
                  </a:lnTo>
                  <a:lnTo>
                    <a:pt x="2188" y="240"/>
                  </a:lnTo>
                  <a:lnTo>
                    <a:pt x="2130" y="204"/>
                  </a:lnTo>
                  <a:lnTo>
                    <a:pt x="2072" y="170"/>
                  </a:lnTo>
                  <a:lnTo>
                    <a:pt x="2012" y="140"/>
                  </a:lnTo>
                  <a:lnTo>
                    <a:pt x="1950" y="112"/>
                  </a:lnTo>
                  <a:lnTo>
                    <a:pt x="1886" y="86"/>
                  </a:lnTo>
                  <a:lnTo>
                    <a:pt x="1820" y="64"/>
                  </a:lnTo>
                  <a:lnTo>
                    <a:pt x="1754" y="46"/>
                  </a:lnTo>
                  <a:lnTo>
                    <a:pt x="1686" y="30"/>
                  </a:lnTo>
                  <a:lnTo>
                    <a:pt x="1618" y="18"/>
                  </a:lnTo>
                  <a:lnTo>
                    <a:pt x="1546" y="8"/>
                  </a:lnTo>
                  <a:lnTo>
                    <a:pt x="1476" y="2"/>
                  </a:lnTo>
                  <a:lnTo>
                    <a:pt x="1404" y="0"/>
                  </a:lnTo>
                  <a:lnTo>
                    <a:pt x="1332" y="2"/>
                  </a:lnTo>
                  <a:lnTo>
                    <a:pt x="1260" y="8"/>
                  </a:lnTo>
                  <a:lnTo>
                    <a:pt x="1190" y="18"/>
                  </a:lnTo>
                  <a:lnTo>
                    <a:pt x="1122" y="30"/>
                  </a:lnTo>
                  <a:lnTo>
                    <a:pt x="1054" y="46"/>
                  </a:lnTo>
                  <a:lnTo>
                    <a:pt x="986" y="64"/>
                  </a:lnTo>
                  <a:lnTo>
                    <a:pt x="922" y="86"/>
                  </a:lnTo>
                  <a:lnTo>
                    <a:pt x="858" y="112"/>
                  </a:lnTo>
                  <a:lnTo>
                    <a:pt x="796" y="140"/>
                  </a:lnTo>
                  <a:lnTo>
                    <a:pt x="736" y="170"/>
                  </a:lnTo>
                  <a:lnTo>
                    <a:pt x="676" y="204"/>
                  </a:lnTo>
                  <a:lnTo>
                    <a:pt x="620" y="240"/>
                  </a:lnTo>
                  <a:lnTo>
                    <a:pt x="564" y="280"/>
                  </a:lnTo>
                  <a:lnTo>
                    <a:pt x="512" y="322"/>
                  </a:lnTo>
                  <a:lnTo>
                    <a:pt x="460" y="366"/>
                  </a:lnTo>
                  <a:lnTo>
                    <a:pt x="412" y="412"/>
                  </a:lnTo>
                  <a:lnTo>
                    <a:pt x="366" y="462"/>
                  </a:lnTo>
                  <a:lnTo>
                    <a:pt x="322" y="512"/>
                  </a:lnTo>
                  <a:lnTo>
                    <a:pt x="280" y="566"/>
                  </a:lnTo>
                  <a:lnTo>
                    <a:pt x="240" y="620"/>
                  </a:lnTo>
                  <a:lnTo>
                    <a:pt x="204" y="678"/>
                  </a:lnTo>
                  <a:lnTo>
                    <a:pt x="170" y="736"/>
                  </a:lnTo>
                  <a:lnTo>
                    <a:pt x="140" y="796"/>
                  </a:lnTo>
                  <a:lnTo>
                    <a:pt x="110" y="858"/>
                  </a:lnTo>
                  <a:lnTo>
                    <a:pt x="86" y="922"/>
                  </a:lnTo>
                  <a:lnTo>
                    <a:pt x="64" y="988"/>
                  </a:lnTo>
                  <a:lnTo>
                    <a:pt x="44" y="1054"/>
                  </a:lnTo>
                  <a:lnTo>
                    <a:pt x="30" y="1122"/>
                  </a:lnTo>
                  <a:lnTo>
                    <a:pt x="16" y="1190"/>
                  </a:lnTo>
                  <a:lnTo>
                    <a:pt x="8" y="1260"/>
                  </a:lnTo>
                  <a:lnTo>
                    <a:pt x="2" y="1332"/>
                  </a:lnTo>
                  <a:lnTo>
                    <a:pt x="0" y="1404"/>
                  </a:lnTo>
                  <a:lnTo>
                    <a:pt x="0" y="1430"/>
                  </a:lnTo>
                  <a:lnTo>
                    <a:pt x="40" y="1410"/>
                  </a:lnTo>
                  <a:lnTo>
                    <a:pt x="78" y="1392"/>
                  </a:lnTo>
                  <a:lnTo>
                    <a:pt x="118" y="1374"/>
                  </a:lnTo>
                  <a:lnTo>
                    <a:pt x="160" y="1358"/>
                  </a:lnTo>
                  <a:lnTo>
                    <a:pt x="200" y="1344"/>
                  </a:lnTo>
                  <a:lnTo>
                    <a:pt x="242" y="1330"/>
                  </a:lnTo>
                  <a:lnTo>
                    <a:pt x="284" y="1318"/>
                  </a:lnTo>
                  <a:lnTo>
                    <a:pt x="326" y="1306"/>
                  </a:lnTo>
                  <a:lnTo>
                    <a:pt x="370" y="1296"/>
                  </a:lnTo>
                  <a:lnTo>
                    <a:pt x="414" y="1286"/>
                  </a:lnTo>
                  <a:lnTo>
                    <a:pt x="458" y="1280"/>
                  </a:lnTo>
                  <a:lnTo>
                    <a:pt x="502" y="1272"/>
                  </a:lnTo>
                  <a:lnTo>
                    <a:pt x="548" y="1268"/>
                  </a:lnTo>
                  <a:lnTo>
                    <a:pt x="592" y="1264"/>
                  </a:lnTo>
                  <a:lnTo>
                    <a:pt x="638" y="1262"/>
                  </a:lnTo>
                  <a:lnTo>
                    <a:pt x="684" y="1262"/>
                  </a:lnTo>
                  <a:lnTo>
                    <a:pt x="734" y="1262"/>
                  </a:lnTo>
                  <a:lnTo>
                    <a:pt x="782" y="1264"/>
                  </a:lnTo>
                  <a:lnTo>
                    <a:pt x="830" y="1268"/>
                  </a:lnTo>
                  <a:lnTo>
                    <a:pt x="878" y="1274"/>
                  </a:lnTo>
                  <a:lnTo>
                    <a:pt x="924" y="1282"/>
                  </a:lnTo>
                  <a:lnTo>
                    <a:pt x="970" y="1290"/>
                  </a:lnTo>
                  <a:lnTo>
                    <a:pt x="1016" y="1300"/>
                  </a:lnTo>
                  <a:lnTo>
                    <a:pt x="1062" y="1310"/>
                  </a:lnTo>
                  <a:lnTo>
                    <a:pt x="1108" y="1324"/>
                  </a:lnTo>
                  <a:lnTo>
                    <a:pt x="1152" y="1338"/>
                  </a:lnTo>
                  <a:lnTo>
                    <a:pt x="1196" y="1352"/>
                  </a:lnTo>
                  <a:lnTo>
                    <a:pt x="1238" y="1370"/>
                  </a:lnTo>
                  <a:lnTo>
                    <a:pt x="1280" y="1388"/>
                  </a:lnTo>
                  <a:lnTo>
                    <a:pt x="1322" y="1408"/>
                  </a:lnTo>
                  <a:lnTo>
                    <a:pt x="1364" y="1428"/>
                  </a:lnTo>
                  <a:lnTo>
                    <a:pt x="1404" y="1450"/>
                  </a:lnTo>
                  <a:close/>
                </a:path>
              </a:pathLst>
            </a:cu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26" name="Freeform 7"/>
            <p:cNvSpPr/>
            <p:nvPr>
              <p:custDataLst>
                <p:tags r:id="rId3"/>
              </p:custDataLst>
            </p:nvPr>
          </p:nvSpPr>
          <p:spPr bwMode="auto">
            <a:xfrm>
              <a:off x="9545" y="5274"/>
              <a:ext cx="2503" cy="3159"/>
            </a:xfrm>
            <a:custGeom>
              <a:avLst/>
              <a:gdLst>
                <a:gd name="T0" fmla="*/ 686 w 2054"/>
                <a:gd name="T1" fmla="*/ 1188 h 2592"/>
                <a:gd name="T2" fmla="*/ 682 w 2054"/>
                <a:gd name="T3" fmla="*/ 1286 h 2592"/>
                <a:gd name="T4" fmla="*/ 666 w 2054"/>
                <a:gd name="T5" fmla="*/ 1428 h 2592"/>
                <a:gd name="T6" fmla="*/ 636 w 2054"/>
                <a:gd name="T7" fmla="*/ 1566 h 2592"/>
                <a:gd name="T8" fmla="*/ 594 w 2054"/>
                <a:gd name="T9" fmla="*/ 1698 h 2592"/>
                <a:gd name="T10" fmla="*/ 540 w 2054"/>
                <a:gd name="T11" fmla="*/ 1826 h 2592"/>
                <a:gd name="T12" fmla="*/ 474 w 2054"/>
                <a:gd name="T13" fmla="*/ 1946 h 2592"/>
                <a:gd name="T14" fmla="*/ 398 w 2054"/>
                <a:gd name="T15" fmla="*/ 2060 h 2592"/>
                <a:gd name="T16" fmla="*/ 312 w 2054"/>
                <a:gd name="T17" fmla="*/ 2166 h 2592"/>
                <a:gd name="T18" fmla="*/ 216 w 2054"/>
                <a:gd name="T19" fmla="*/ 2264 h 2592"/>
                <a:gd name="T20" fmla="*/ 112 w 2054"/>
                <a:gd name="T21" fmla="*/ 2352 h 2592"/>
                <a:gd name="T22" fmla="*/ 0 w 2054"/>
                <a:gd name="T23" fmla="*/ 2432 h 2592"/>
                <a:gd name="T24" fmla="*/ 74 w 2054"/>
                <a:gd name="T25" fmla="*/ 2468 h 2592"/>
                <a:gd name="T26" fmla="*/ 190 w 2054"/>
                <a:gd name="T27" fmla="*/ 2514 h 2592"/>
                <a:gd name="T28" fmla="*/ 310 w 2054"/>
                <a:gd name="T29" fmla="*/ 2550 h 2592"/>
                <a:gd name="T30" fmla="*/ 436 w 2054"/>
                <a:gd name="T31" fmla="*/ 2574 h 2592"/>
                <a:gd name="T32" fmla="*/ 564 w 2054"/>
                <a:gd name="T33" fmla="*/ 2588 h 2592"/>
                <a:gd name="T34" fmla="*/ 650 w 2054"/>
                <a:gd name="T35" fmla="*/ 2592 h 2592"/>
                <a:gd name="T36" fmla="*/ 864 w 2054"/>
                <a:gd name="T37" fmla="*/ 2574 h 2592"/>
                <a:gd name="T38" fmla="*/ 1068 w 2054"/>
                <a:gd name="T39" fmla="*/ 2528 h 2592"/>
                <a:gd name="T40" fmla="*/ 1258 w 2054"/>
                <a:gd name="T41" fmla="*/ 2452 h 2592"/>
                <a:gd name="T42" fmla="*/ 1434 w 2054"/>
                <a:gd name="T43" fmla="*/ 2352 h 2592"/>
                <a:gd name="T44" fmla="*/ 1594 w 2054"/>
                <a:gd name="T45" fmla="*/ 2226 h 2592"/>
                <a:gd name="T46" fmla="*/ 1732 w 2054"/>
                <a:gd name="T47" fmla="*/ 2080 h 2592"/>
                <a:gd name="T48" fmla="*/ 1850 w 2054"/>
                <a:gd name="T49" fmla="*/ 1914 h 2592"/>
                <a:gd name="T50" fmla="*/ 1944 w 2054"/>
                <a:gd name="T51" fmla="*/ 1734 h 2592"/>
                <a:gd name="T52" fmla="*/ 2010 w 2054"/>
                <a:gd name="T53" fmla="*/ 1538 h 2592"/>
                <a:gd name="T54" fmla="*/ 2046 w 2054"/>
                <a:gd name="T55" fmla="*/ 1332 h 2592"/>
                <a:gd name="T56" fmla="*/ 2054 w 2054"/>
                <a:gd name="T57" fmla="*/ 1188 h 2592"/>
                <a:gd name="T58" fmla="*/ 2046 w 2054"/>
                <a:gd name="T59" fmla="*/ 1050 h 2592"/>
                <a:gd name="T60" fmla="*/ 2026 w 2054"/>
                <a:gd name="T61" fmla="*/ 914 h 2592"/>
                <a:gd name="T62" fmla="*/ 1994 w 2054"/>
                <a:gd name="T63" fmla="*/ 784 h 2592"/>
                <a:gd name="T64" fmla="*/ 1950 w 2054"/>
                <a:gd name="T65" fmla="*/ 658 h 2592"/>
                <a:gd name="T66" fmla="*/ 1894 w 2054"/>
                <a:gd name="T67" fmla="*/ 538 h 2592"/>
                <a:gd name="T68" fmla="*/ 1828 w 2054"/>
                <a:gd name="T69" fmla="*/ 426 h 2592"/>
                <a:gd name="T70" fmla="*/ 1752 w 2054"/>
                <a:gd name="T71" fmla="*/ 320 h 2592"/>
                <a:gd name="T72" fmla="*/ 1666 w 2054"/>
                <a:gd name="T73" fmla="*/ 220 h 2592"/>
                <a:gd name="T74" fmla="*/ 1572 w 2054"/>
                <a:gd name="T75" fmla="*/ 130 h 2592"/>
                <a:gd name="T76" fmla="*/ 1470 w 2054"/>
                <a:gd name="T77" fmla="*/ 50 h 2592"/>
                <a:gd name="T78" fmla="*/ 1396 w 2054"/>
                <a:gd name="T79" fmla="*/ 0 h 2592"/>
                <a:gd name="T80" fmla="*/ 1378 w 2054"/>
                <a:gd name="T81" fmla="*/ 132 h 2592"/>
                <a:gd name="T82" fmla="*/ 1348 w 2054"/>
                <a:gd name="T83" fmla="*/ 262 h 2592"/>
                <a:gd name="T84" fmla="*/ 1306 w 2054"/>
                <a:gd name="T85" fmla="*/ 386 h 2592"/>
                <a:gd name="T86" fmla="*/ 1254 w 2054"/>
                <a:gd name="T87" fmla="*/ 504 h 2592"/>
                <a:gd name="T88" fmla="*/ 1192 w 2054"/>
                <a:gd name="T89" fmla="*/ 616 h 2592"/>
                <a:gd name="T90" fmla="*/ 1122 w 2054"/>
                <a:gd name="T91" fmla="*/ 724 h 2592"/>
                <a:gd name="T92" fmla="*/ 1042 w 2054"/>
                <a:gd name="T93" fmla="*/ 824 h 2592"/>
                <a:gd name="T94" fmla="*/ 954 w 2054"/>
                <a:gd name="T95" fmla="*/ 916 h 2592"/>
                <a:gd name="T96" fmla="*/ 858 w 2054"/>
                <a:gd name="T97" fmla="*/ 1002 h 2592"/>
                <a:gd name="T98" fmla="*/ 756 w 2054"/>
                <a:gd name="T99" fmla="*/ 1078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54" h="2592">
                  <a:moveTo>
                    <a:pt x="684" y="1124"/>
                  </a:moveTo>
                  <a:lnTo>
                    <a:pt x="684" y="1124"/>
                  </a:lnTo>
                  <a:lnTo>
                    <a:pt x="686" y="1188"/>
                  </a:lnTo>
                  <a:lnTo>
                    <a:pt x="686" y="1188"/>
                  </a:lnTo>
                  <a:lnTo>
                    <a:pt x="684" y="1236"/>
                  </a:lnTo>
                  <a:lnTo>
                    <a:pt x="682" y="1286"/>
                  </a:lnTo>
                  <a:lnTo>
                    <a:pt x="678" y="1332"/>
                  </a:lnTo>
                  <a:lnTo>
                    <a:pt x="672" y="1380"/>
                  </a:lnTo>
                  <a:lnTo>
                    <a:pt x="666" y="1428"/>
                  </a:lnTo>
                  <a:lnTo>
                    <a:pt x="658" y="1474"/>
                  </a:lnTo>
                  <a:lnTo>
                    <a:pt x="648" y="1520"/>
                  </a:lnTo>
                  <a:lnTo>
                    <a:pt x="636" y="1566"/>
                  </a:lnTo>
                  <a:lnTo>
                    <a:pt x="624" y="1610"/>
                  </a:lnTo>
                  <a:lnTo>
                    <a:pt x="610" y="1654"/>
                  </a:lnTo>
                  <a:lnTo>
                    <a:pt x="594" y="1698"/>
                  </a:lnTo>
                  <a:lnTo>
                    <a:pt x="576" y="1742"/>
                  </a:lnTo>
                  <a:lnTo>
                    <a:pt x="558" y="1784"/>
                  </a:lnTo>
                  <a:lnTo>
                    <a:pt x="540" y="1826"/>
                  </a:lnTo>
                  <a:lnTo>
                    <a:pt x="518" y="1868"/>
                  </a:lnTo>
                  <a:lnTo>
                    <a:pt x="496" y="1908"/>
                  </a:lnTo>
                  <a:lnTo>
                    <a:pt x="474" y="1946"/>
                  </a:lnTo>
                  <a:lnTo>
                    <a:pt x="450" y="1986"/>
                  </a:lnTo>
                  <a:lnTo>
                    <a:pt x="424" y="2024"/>
                  </a:lnTo>
                  <a:lnTo>
                    <a:pt x="398" y="2060"/>
                  </a:lnTo>
                  <a:lnTo>
                    <a:pt x="370" y="2096"/>
                  </a:lnTo>
                  <a:lnTo>
                    <a:pt x="342" y="2132"/>
                  </a:lnTo>
                  <a:lnTo>
                    <a:pt x="312" y="2166"/>
                  </a:lnTo>
                  <a:lnTo>
                    <a:pt x="280" y="2200"/>
                  </a:lnTo>
                  <a:lnTo>
                    <a:pt x="250" y="2232"/>
                  </a:lnTo>
                  <a:lnTo>
                    <a:pt x="216" y="2264"/>
                  </a:lnTo>
                  <a:lnTo>
                    <a:pt x="182" y="2294"/>
                  </a:lnTo>
                  <a:lnTo>
                    <a:pt x="148" y="2324"/>
                  </a:lnTo>
                  <a:lnTo>
                    <a:pt x="112" y="2352"/>
                  </a:lnTo>
                  <a:lnTo>
                    <a:pt x="76" y="2380"/>
                  </a:lnTo>
                  <a:lnTo>
                    <a:pt x="38" y="2406"/>
                  </a:lnTo>
                  <a:lnTo>
                    <a:pt x="0" y="2432"/>
                  </a:lnTo>
                  <a:lnTo>
                    <a:pt x="0" y="2432"/>
                  </a:lnTo>
                  <a:lnTo>
                    <a:pt x="38" y="2450"/>
                  </a:lnTo>
                  <a:lnTo>
                    <a:pt x="74" y="2468"/>
                  </a:lnTo>
                  <a:lnTo>
                    <a:pt x="112" y="2484"/>
                  </a:lnTo>
                  <a:lnTo>
                    <a:pt x="152" y="2500"/>
                  </a:lnTo>
                  <a:lnTo>
                    <a:pt x="190" y="2514"/>
                  </a:lnTo>
                  <a:lnTo>
                    <a:pt x="230" y="2526"/>
                  </a:lnTo>
                  <a:lnTo>
                    <a:pt x="270" y="2538"/>
                  </a:lnTo>
                  <a:lnTo>
                    <a:pt x="310" y="2550"/>
                  </a:lnTo>
                  <a:lnTo>
                    <a:pt x="352" y="2558"/>
                  </a:lnTo>
                  <a:lnTo>
                    <a:pt x="394" y="2568"/>
                  </a:lnTo>
                  <a:lnTo>
                    <a:pt x="436" y="2574"/>
                  </a:lnTo>
                  <a:lnTo>
                    <a:pt x="478" y="2580"/>
                  </a:lnTo>
                  <a:lnTo>
                    <a:pt x="520" y="2586"/>
                  </a:lnTo>
                  <a:lnTo>
                    <a:pt x="564" y="2588"/>
                  </a:lnTo>
                  <a:lnTo>
                    <a:pt x="606" y="2590"/>
                  </a:lnTo>
                  <a:lnTo>
                    <a:pt x="650" y="2592"/>
                  </a:lnTo>
                  <a:lnTo>
                    <a:pt x="650" y="2592"/>
                  </a:lnTo>
                  <a:lnTo>
                    <a:pt x="722" y="2590"/>
                  </a:lnTo>
                  <a:lnTo>
                    <a:pt x="794" y="2584"/>
                  </a:lnTo>
                  <a:lnTo>
                    <a:pt x="864" y="2574"/>
                  </a:lnTo>
                  <a:lnTo>
                    <a:pt x="932" y="2562"/>
                  </a:lnTo>
                  <a:lnTo>
                    <a:pt x="1000" y="2546"/>
                  </a:lnTo>
                  <a:lnTo>
                    <a:pt x="1068" y="2528"/>
                  </a:lnTo>
                  <a:lnTo>
                    <a:pt x="1132" y="2506"/>
                  </a:lnTo>
                  <a:lnTo>
                    <a:pt x="1196" y="2480"/>
                  </a:lnTo>
                  <a:lnTo>
                    <a:pt x="1258" y="2452"/>
                  </a:lnTo>
                  <a:lnTo>
                    <a:pt x="1318" y="2422"/>
                  </a:lnTo>
                  <a:lnTo>
                    <a:pt x="1378" y="2388"/>
                  </a:lnTo>
                  <a:lnTo>
                    <a:pt x="1434" y="2352"/>
                  </a:lnTo>
                  <a:lnTo>
                    <a:pt x="1490" y="2312"/>
                  </a:lnTo>
                  <a:lnTo>
                    <a:pt x="1542" y="2270"/>
                  </a:lnTo>
                  <a:lnTo>
                    <a:pt x="1594" y="2226"/>
                  </a:lnTo>
                  <a:lnTo>
                    <a:pt x="1642" y="2180"/>
                  </a:lnTo>
                  <a:lnTo>
                    <a:pt x="1688" y="2130"/>
                  </a:lnTo>
                  <a:lnTo>
                    <a:pt x="1732" y="2080"/>
                  </a:lnTo>
                  <a:lnTo>
                    <a:pt x="1774" y="2026"/>
                  </a:lnTo>
                  <a:lnTo>
                    <a:pt x="1814" y="1972"/>
                  </a:lnTo>
                  <a:lnTo>
                    <a:pt x="1850" y="1914"/>
                  </a:lnTo>
                  <a:lnTo>
                    <a:pt x="1884" y="1856"/>
                  </a:lnTo>
                  <a:lnTo>
                    <a:pt x="1916" y="1796"/>
                  </a:lnTo>
                  <a:lnTo>
                    <a:pt x="1944" y="1734"/>
                  </a:lnTo>
                  <a:lnTo>
                    <a:pt x="1968" y="1670"/>
                  </a:lnTo>
                  <a:lnTo>
                    <a:pt x="1990" y="1604"/>
                  </a:lnTo>
                  <a:lnTo>
                    <a:pt x="2010" y="1538"/>
                  </a:lnTo>
                  <a:lnTo>
                    <a:pt x="2026" y="1470"/>
                  </a:lnTo>
                  <a:lnTo>
                    <a:pt x="2038" y="1402"/>
                  </a:lnTo>
                  <a:lnTo>
                    <a:pt x="2046" y="1332"/>
                  </a:lnTo>
                  <a:lnTo>
                    <a:pt x="2052" y="1260"/>
                  </a:lnTo>
                  <a:lnTo>
                    <a:pt x="2054" y="1188"/>
                  </a:lnTo>
                  <a:lnTo>
                    <a:pt x="2054" y="1188"/>
                  </a:lnTo>
                  <a:lnTo>
                    <a:pt x="2052" y="1142"/>
                  </a:lnTo>
                  <a:lnTo>
                    <a:pt x="2050" y="1094"/>
                  </a:lnTo>
                  <a:lnTo>
                    <a:pt x="2046" y="1050"/>
                  </a:lnTo>
                  <a:lnTo>
                    <a:pt x="2042" y="1004"/>
                  </a:lnTo>
                  <a:lnTo>
                    <a:pt x="2034" y="958"/>
                  </a:lnTo>
                  <a:lnTo>
                    <a:pt x="2026" y="914"/>
                  </a:lnTo>
                  <a:lnTo>
                    <a:pt x="2018" y="870"/>
                  </a:lnTo>
                  <a:lnTo>
                    <a:pt x="2006" y="826"/>
                  </a:lnTo>
                  <a:lnTo>
                    <a:pt x="1994" y="784"/>
                  </a:lnTo>
                  <a:lnTo>
                    <a:pt x="1980" y="742"/>
                  </a:lnTo>
                  <a:lnTo>
                    <a:pt x="1966" y="700"/>
                  </a:lnTo>
                  <a:lnTo>
                    <a:pt x="1950" y="658"/>
                  </a:lnTo>
                  <a:lnTo>
                    <a:pt x="1932" y="618"/>
                  </a:lnTo>
                  <a:lnTo>
                    <a:pt x="1914" y="578"/>
                  </a:lnTo>
                  <a:lnTo>
                    <a:pt x="1894" y="538"/>
                  </a:lnTo>
                  <a:lnTo>
                    <a:pt x="1874" y="500"/>
                  </a:lnTo>
                  <a:lnTo>
                    <a:pt x="1852" y="462"/>
                  </a:lnTo>
                  <a:lnTo>
                    <a:pt x="1828" y="426"/>
                  </a:lnTo>
                  <a:lnTo>
                    <a:pt x="1804" y="390"/>
                  </a:lnTo>
                  <a:lnTo>
                    <a:pt x="1778" y="354"/>
                  </a:lnTo>
                  <a:lnTo>
                    <a:pt x="1752" y="320"/>
                  </a:lnTo>
                  <a:lnTo>
                    <a:pt x="1724" y="286"/>
                  </a:lnTo>
                  <a:lnTo>
                    <a:pt x="1696" y="252"/>
                  </a:lnTo>
                  <a:lnTo>
                    <a:pt x="1666" y="220"/>
                  </a:lnTo>
                  <a:lnTo>
                    <a:pt x="1636" y="190"/>
                  </a:lnTo>
                  <a:lnTo>
                    <a:pt x="1604" y="160"/>
                  </a:lnTo>
                  <a:lnTo>
                    <a:pt x="1572" y="130"/>
                  </a:lnTo>
                  <a:lnTo>
                    <a:pt x="1538" y="102"/>
                  </a:lnTo>
                  <a:lnTo>
                    <a:pt x="1504" y="76"/>
                  </a:lnTo>
                  <a:lnTo>
                    <a:pt x="1470" y="50"/>
                  </a:lnTo>
                  <a:lnTo>
                    <a:pt x="1434" y="24"/>
                  </a:lnTo>
                  <a:lnTo>
                    <a:pt x="1396" y="0"/>
                  </a:lnTo>
                  <a:lnTo>
                    <a:pt x="1396" y="0"/>
                  </a:lnTo>
                  <a:lnTo>
                    <a:pt x="1392" y="44"/>
                  </a:lnTo>
                  <a:lnTo>
                    <a:pt x="1386" y="90"/>
                  </a:lnTo>
                  <a:lnTo>
                    <a:pt x="1378" y="132"/>
                  </a:lnTo>
                  <a:lnTo>
                    <a:pt x="1370" y="176"/>
                  </a:lnTo>
                  <a:lnTo>
                    <a:pt x="1360" y="218"/>
                  </a:lnTo>
                  <a:lnTo>
                    <a:pt x="1348" y="262"/>
                  </a:lnTo>
                  <a:lnTo>
                    <a:pt x="1336" y="304"/>
                  </a:lnTo>
                  <a:lnTo>
                    <a:pt x="1322" y="344"/>
                  </a:lnTo>
                  <a:lnTo>
                    <a:pt x="1306" y="386"/>
                  </a:lnTo>
                  <a:lnTo>
                    <a:pt x="1290" y="426"/>
                  </a:lnTo>
                  <a:lnTo>
                    <a:pt x="1272" y="464"/>
                  </a:lnTo>
                  <a:lnTo>
                    <a:pt x="1254" y="504"/>
                  </a:lnTo>
                  <a:lnTo>
                    <a:pt x="1236" y="542"/>
                  </a:lnTo>
                  <a:lnTo>
                    <a:pt x="1214" y="580"/>
                  </a:lnTo>
                  <a:lnTo>
                    <a:pt x="1192" y="616"/>
                  </a:lnTo>
                  <a:lnTo>
                    <a:pt x="1170" y="654"/>
                  </a:lnTo>
                  <a:lnTo>
                    <a:pt x="1146" y="688"/>
                  </a:lnTo>
                  <a:lnTo>
                    <a:pt x="1122" y="724"/>
                  </a:lnTo>
                  <a:lnTo>
                    <a:pt x="1096" y="758"/>
                  </a:lnTo>
                  <a:lnTo>
                    <a:pt x="1070" y="792"/>
                  </a:lnTo>
                  <a:lnTo>
                    <a:pt x="1042" y="824"/>
                  </a:lnTo>
                  <a:lnTo>
                    <a:pt x="1014" y="856"/>
                  </a:lnTo>
                  <a:lnTo>
                    <a:pt x="984" y="886"/>
                  </a:lnTo>
                  <a:lnTo>
                    <a:pt x="954" y="916"/>
                  </a:lnTo>
                  <a:lnTo>
                    <a:pt x="924" y="946"/>
                  </a:lnTo>
                  <a:lnTo>
                    <a:pt x="892" y="974"/>
                  </a:lnTo>
                  <a:lnTo>
                    <a:pt x="858" y="1002"/>
                  </a:lnTo>
                  <a:lnTo>
                    <a:pt x="826" y="1028"/>
                  </a:lnTo>
                  <a:lnTo>
                    <a:pt x="790" y="1052"/>
                  </a:lnTo>
                  <a:lnTo>
                    <a:pt x="756" y="1078"/>
                  </a:lnTo>
                  <a:lnTo>
                    <a:pt x="720" y="1100"/>
                  </a:lnTo>
                  <a:lnTo>
                    <a:pt x="684" y="1124"/>
                  </a:lnTo>
                  <a:close/>
                </a:path>
              </a:pathLst>
            </a:cu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en-AU"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29" name="Freeform 9"/>
            <p:cNvSpPr/>
            <p:nvPr>
              <p:custDataLst>
                <p:tags r:id="rId4"/>
              </p:custDataLst>
            </p:nvPr>
          </p:nvSpPr>
          <p:spPr bwMode="auto">
            <a:xfrm>
              <a:off x="9545" y="5013"/>
              <a:ext cx="1623" cy="1538"/>
            </a:xfrm>
            <a:custGeom>
              <a:avLst/>
              <a:gdLst>
                <a:gd name="T0" fmla="*/ 0 w 1332"/>
                <a:gd name="T1" fmla="*/ 254000 h 1262"/>
                <a:gd name="T2" fmla="*/ 215900 w 1332"/>
                <a:gd name="T3" fmla="*/ 409575 h 1262"/>
                <a:gd name="T4" fmla="*/ 409575 w 1332"/>
                <a:gd name="T5" fmla="*/ 584200 h 1262"/>
                <a:gd name="T6" fmla="*/ 584200 w 1332"/>
                <a:gd name="T7" fmla="*/ 781050 h 1262"/>
                <a:gd name="T8" fmla="*/ 733425 w 1332"/>
                <a:gd name="T9" fmla="*/ 993775 h 1262"/>
                <a:gd name="T10" fmla="*/ 860425 w 1332"/>
                <a:gd name="T11" fmla="*/ 1225550 h 1262"/>
                <a:gd name="T12" fmla="*/ 939800 w 1332"/>
                <a:gd name="T13" fmla="*/ 1409700 h 1262"/>
                <a:gd name="T14" fmla="*/ 984250 w 1332"/>
                <a:gd name="T15" fmla="*/ 1536700 h 1262"/>
                <a:gd name="T16" fmla="*/ 1019175 w 1332"/>
                <a:gd name="T17" fmla="*/ 1666875 h 1262"/>
                <a:gd name="T18" fmla="*/ 1047750 w 1332"/>
                <a:gd name="T19" fmla="*/ 1800225 h 1262"/>
                <a:gd name="T20" fmla="*/ 1069975 w 1332"/>
                <a:gd name="T21" fmla="*/ 1933575 h 1262"/>
                <a:gd name="T22" fmla="*/ 1076325 w 1332"/>
                <a:gd name="T23" fmla="*/ 2003425 h 1262"/>
                <a:gd name="T24" fmla="*/ 1285875 w 1332"/>
                <a:gd name="T25" fmla="*/ 1854200 h 1262"/>
                <a:gd name="T26" fmla="*/ 1476375 w 1332"/>
                <a:gd name="T27" fmla="*/ 1679575 h 1262"/>
                <a:gd name="T28" fmla="*/ 1647825 w 1332"/>
                <a:gd name="T29" fmla="*/ 1489075 h 1262"/>
                <a:gd name="T30" fmla="*/ 1793875 w 1332"/>
                <a:gd name="T31" fmla="*/ 1276350 h 1262"/>
                <a:gd name="T32" fmla="*/ 1914525 w 1332"/>
                <a:gd name="T33" fmla="*/ 1047750 h 1262"/>
                <a:gd name="T34" fmla="*/ 1965325 w 1332"/>
                <a:gd name="T35" fmla="*/ 927100 h 1262"/>
                <a:gd name="T36" fmla="*/ 2009775 w 1332"/>
                <a:gd name="T37" fmla="*/ 803275 h 1262"/>
                <a:gd name="T38" fmla="*/ 2047875 w 1332"/>
                <a:gd name="T39" fmla="*/ 676275 h 1262"/>
                <a:gd name="T40" fmla="*/ 2076450 w 1332"/>
                <a:gd name="T41" fmla="*/ 549275 h 1262"/>
                <a:gd name="T42" fmla="*/ 2098675 w 1332"/>
                <a:gd name="T43" fmla="*/ 415925 h 1262"/>
                <a:gd name="T44" fmla="*/ 2114550 w 1332"/>
                <a:gd name="T45" fmla="*/ 282575 h 1262"/>
                <a:gd name="T46" fmla="*/ 2051050 w 1332"/>
                <a:gd name="T47" fmla="*/ 247650 h 1262"/>
                <a:gd name="T48" fmla="*/ 1927225 w 1332"/>
                <a:gd name="T49" fmla="*/ 190500 h 1262"/>
                <a:gd name="T50" fmla="*/ 1800225 w 1332"/>
                <a:gd name="T51" fmla="*/ 136525 h 1262"/>
                <a:gd name="T52" fmla="*/ 1666875 w 1332"/>
                <a:gd name="T53" fmla="*/ 92075 h 1262"/>
                <a:gd name="T54" fmla="*/ 1530350 w 1332"/>
                <a:gd name="T55" fmla="*/ 57150 h 1262"/>
                <a:gd name="T56" fmla="*/ 1393825 w 1332"/>
                <a:gd name="T57" fmla="*/ 31750 h 1262"/>
                <a:gd name="T58" fmla="*/ 1250950 w 1332"/>
                <a:gd name="T59" fmla="*/ 12700 h 1262"/>
                <a:gd name="T60" fmla="*/ 1104900 w 1332"/>
                <a:gd name="T61" fmla="*/ 3175 h 1262"/>
                <a:gd name="T62" fmla="*/ 1031875 w 1332"/>
                <a:gd name="T63" fmla="*/ 0 h 1262"/>
                <a:gd name="T64" fmla="*/ 895350 w 1332"/>
                <a:gd name="T65" fmla="*/ 6350 h 1262"/>
                <a:gd name="T66" fmla="*/ 758825 w 1332"/>
                <a:gd name="T67" fmla="*/ 19050 h 1262"/>
                <a:gd name="T68" fmla="*/ 625475 w 1332"/>
                <a:gd name="T69" fmla="*/ 38100 h 1262"/>
                <a:gd name="T70" fmla="*/ 492125 w 1332"/>
                <a:gd name="T71" fmla="*/ 66675 h 1262"/>
                <a:gd name="T72" fmla="*/ 365125 w 1332"/>
                <a:gd name="T73" fmla="*/ 104775 h 1262"/>
                <a:gd name="T74" fmla="*/ 241300 w 1332"/>
                <a:gd name="T75" fmla="*/ 146050 h 1262"/>
                <a:gd name="T76" fmla="*/ 117475 w 1332"/>
                <a:gd name="T77" fmla="*/ 196850 h 1262"/>
                <a:gd name="T78" fmla="*/ 0 w 1332"/>
                <a:gd name="T79" fmla="*/ 254000 h 126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332" h="1262">
                  <a:moveTo>
                    <a:pt x="0" y="160"/>
                  </a:moveTo>
                  <a:lnTo>
                    <a:pt x="0" y="160"/>
                  </a:lnTo>
                  <a:lnTo>
                    <a:pt x="70" y="208"/>
                  </a:lnTo>
                  <a:lnTo>
                    <a:pt x="136" y="258"/>
                  </a:lnTo>
                  <a:lnTo>
                    <a:pt x="198" y="310"/>
                  </a:lnTo>
                  <a:lnTo>
                    <a:pt x="258" y="368"/>
                  </a:lnTo>
                  <a:lnTo>
                    <a:pt x="314" y="428"/>
                  </a:lnTo>
                  <a:lnTo>
                    <a:pt x="368" y="492"/>
                  </a:lnTo>
                  <a:lnTo>
                    <a:pt x="416" y="558"/>
                  </a:lnTo>
                  <a:lnTo>
                    <a:pt x="462" y="626"/>
                  </a:lnTo>
                  <a:lnTo>
                    <a:pt x="504" y="698"/>
                  </a:lnTo>
                  <a:lnTo>
                    <a:pt x="542" y="772"/>
                  </a:lnTo>
                  <a:lnTo>
                    <a:pt x="576" y="850"/>
                  </a:lnTo>
                  <a:lnTo>
                    <a:pt x="592" y="888"/>
                  </a:lnTo>
                  <a:lnTo>
                    <a:pt x="606" y="928"/>
                  </a:lnTo>
                  <a:lnTo>
                    <a:pt x="620" y="968"/>
                  </a:lnTo>
                  <a:lnTo>
                    <a:pt x="632" y="1008"/>
                  </a:lnTo>
                  <a:lnTo>
                    <a:pt x="642" y="1050"/>
                  </a:lnTo>
                  <a:lnTo>
                    <a:pt x="652" y="1092"/>
                  </a:lnTo>
                  <a:lnTo>
                    <a:pt x="660" y="1134"/>
                  </a:lnTo>
                  <a:lnTo>
                    <a:pt x="668" y="1176"/>
                  </a:lnTo>
                  <a:lnTo>
                    <a:pt x="674" y="1218"/>
                  </a:lnTo>
                  <a:lnTo>
                    <a:pt x="678" y="1262"/>
                  </a:lnTo>
                  <a:lnTo>
                    <a:pt x="746" y="1216"/>
                  </a:lnTo>
                  <a:lnTo>
                    <a:pt x="810" y="1168"/>
                  </a:lnTo>
                  <a:lnTo>
                    <a:pt x="872" y="1114"/>
                  </a:lnTo>
                  <a:lnTo>
                    <a:pt x="930" y="1058"/>
                  </a:lnTo>
                  <a:lnTo>
                    <a:pt x="986" y="1000"/>
                  </a:lnTo>
                  <a:lnTo>
                    <a:pt x="1038" y="938"/>
                  </a:lnTo>
                  <a:lnTo>
                    <a:pt x="1086" y="872"/>
                  </a:lnTo>
                  <a:lnTo>
                    <a:pt x="1130" y="804"/>
                  </a:lnTo>
                  <a:lnTo>
                    <a:pt x="1170" y="734"/>
                  </a:lnTo>
                  <a:lnTo>
                    <a:pt x="1206" y="660"/>
                  </a:lnTo>
                  <a:lnTo>
                    <a:pt x="1224" y="622"/>
                  </a:lnTo>
                  <a:lnTo>
                    <a:pt x="1238" y="584"/>
                  </a:lnTo>
                  <a:lnTo>
                    <a:pt x="1254" y="546"/>
                  </a:lnTo>
                  <a:lnTo>
                    <a:pt x="1266" y="506"/>
                  </a:lnTo>
                  <a:lnTo>
                    <a:pt x="1278" y="468"/>
                  </a:lnTo>
                  <a:lnTo>
                    <a:pt x="1290" y="426"/>
                  </a:lnTo>
                  <a:lnTo>
                    <a:pt x="1300" y="386"/>
                  </a:lnTo>
                  <a:lnTo>
                    <a:pt x="1308" y="346"/>
                  </a:lnTo>
                  <a:lnTo>
                    <a:pt x="1316" y="304"/>
                  </a:lnTo>
                  <a:lnTo>
                    <a:pt x="1322" y="262"/>
                  </a:lnTo>
                  <a:lnTo>
                    <a:pt x="1328" y="220"/>
                  </a:lnTo>
                  <a:lnTo>
                    <a:pt x="1332" y="178"/>
                  </a:lnTo>
                  <a:lnTo>
                    <a:pt x="1292" y="156"/>
                  </a:lnTo>
                  <a:lnTo>
                    <a:pt x="1254" y="138"/>
                  </a:lnTo>
                  <a:lnTo>
                    <a:pt x="1214" y="120"/>
                  </a:lnTo>
                  <a:lnTo>
                    <a:pt x="1174" y="102"/>
                  </a:lnTo>
                  <a:lnTo>
                    <a:pt x="1134" y="86"/>
                  </a:lnTo>
                  <a:lnTo>
                    <a:pt x="1092" y="72"/>
                  </a:lnTo>
                  <a:lnTo>
                    <a:pt x="1050" y="58"/>
                  </a:lnTo>
                  <a:lnTo>
                    <a:pt x="1008" y="46"/>
                  </a:lnTo>
                  <a:lnTo>
                    <a:pt x="964" y="36"/>
                  </a:lnTo>
                  <a:lnTo>
                    <a:pt x="922" y="26"/>
                  </a:lnTo>
                  <a:lnTo>
                    <a:pt x="878" y="20"/>
                  </a:lnTo>
                  <a:lnTo>
                    <a:pt x="832" y="12"/>
                  </a:lnTo>
                  <a:lnTo>
                    <a:pt x="788" y="8"/>
                  </a:lnTo>
                  <a:lnTo>
                    <a:pt x="742" y="4"/>
                  </a:lnTo>
                  <a:lnTo>
                    <a:pt x="696" y="2"/>
                  </a:lnTo>
                  <a:lnTo>
                    <a:pt x="650" y="0"/>
                  </a:lnTo>
                  <a:lnTo>
                    <a:pt x="606" y="2"/>
                  </a:lnTo>
                  <a:lnTo>
                    <a:pt x="564" y="4"/>
                  </a:lnTo>
                  <a:lnTo>
                    <a:pt x="520" y="6"/>
                  </a:lnTo>
                  <a:lnTo>
                    <a:pt x="478" y="12"/>
                  </a:lnTo>
                  <a:lnTo>
                    <a:pt x="436" y="18"/>
                  </a:lnTo>
                  <a:lnTo>
                    <a:pt x="394" y="24"/>
                  </a:lnTo>
                  <a:lnTo>
                    <a:pt x="352" y="32"/>
                  </a:lnTo>
                  <a:lnTo>
                    <a:pt x="310" y="42"/>
                  </a:lnTo>
                  <a:lnTo>
                    <a:pt x="270" y="54"/>
                  </a:lnTo>
                  <a:lnTo>
                    <a:pt x="230" y="66"/>
                  </a:lnTo>
                  <a:lnTo>
                    <a:pt x="190" y="78"/>
                  </a:lnTo>
                  <a:lnTo>
                    <a:pt x="152" y="92"/>
                  </a:lnTo>
                  <a:lnTo>
                    <a:pt x="112" y="108"/>
                  </a:lnTo>
                  <a:lnTo>
                    <a:pt x="74" y="124"/>
                  </a:lnTo>
                  <a:lnTo>
                    <a:pt x="38" y="142"/>
                  </a:lnTo>
                  <a:lnTo>
                    <a:pt x="0" y="160"/>
                  </a:lnTo>
                  <a:close/>
                </a:path>
              </a:pathLst>
            </a:custGeom>
            <a:solidFill>
              <a:srgbClr val="64BDBF"/>
            </a:solidFill>
            <a:ln>
              <a:noFill/>
            </a:ln>
          </p:spPr>
          <p:txBody>
            <a:bodyPr/>
            <a:lstStyle/>
            <a:p>
              <a:pPr defTabSz="1219200">
                <a:defRPr/>
              </a:pPr>
              <a:endParaRPr lang="zh-CN" altLang="en-US" sz="3600">
                <a:solidFill>
                  <a:srgbClr val="000000"/>
                </a:solidFill>
                <a:cs typeface="+mn-ea"/>
                <a:sym typeface="+mn-lt"/>
              </a:endParaRPr>
            </a:p>
          </p:txBody>
        </p:sp>
        <p:sp>
          <p:nvSpPr>
            <p:cNvPr id="30" name="Freeform 11"/>
            <p:cNvSpPr/>
            <p:nvPr>
              <p:custDataLst>
                <p:tags r:id="rId5"/>
              </p:custDataLst>
            </p:nvPr>
          </p:nvSpPr>
          <p:spPr bwMode="auto">
            <a:xfrm>
              <a:off x="6878" y="5274"/>
              <a:ext cx="2499" cy="3159"/>
            </a:xfrm>
            <a:custGeom>
              <a:avLst/>
              <a:gdLst>
                <a:gd name="T0" fmla="*/ 1370 w 2052"/>
                <a:gd name="T1" fmla="*/ 1124 h 2592"/>
                <a:gd name="T2" fmla="*/ 1298 w 2052"/>
                <a:gd name="T3" fmla="*/ 1078 h 2592"/>
                <a:gd name="T4" fmla="*/ 1194 w 2052"/>
                <a:gd name="T5" fmla="*/ 1002 h 2592"/>
                <a:gd name="T6" fmla="*/ 1100 w 2052"/>
                <a:gd name="T7" fmla="*/ 916 h 2592"/>
                <a:gd name="T8" fmla="*/ 1012 w 2052"/>
                <a:gd name="T9" fmla="*/ 824 h 2592"/>
                <a:gd name="T10" fmla="*/ 932 w 2052"/>
                <a:gd name="T11" fmla="*/ 724 h 2592"/>
                <a:gd name="T12" fmla="*/ 860 w 2052"/>
                <a:gd name="T13" fmla="*/ 616 h 2592"/>
                <a:gd name="T14" fmla="*/ 798 w 2052"/>
                <a:gd name="T15" fmla="*/ 504 h 2592"/>
                <a:gd name="T16" fmla="*/ 746 w 2052"/>
                <a:gd name="T17" fmla="*/ 386 h 2592"/>
                <a:gd name="T18" fmla="*/ 706 w 2052"/>
                <a:gd name="T19" fmla="*/ 262 h 2592"/>
                <a:gd name="T20" fmla="*/ 676 w 2052"/>
                <a:gd name="T21" fmla="*/ 132 h 2592"/>
                <a:gd name="T22" fmla="*/ 656 w 2052"/>
                <a:gd name="T23" fmla="*/ 0 h 2592"/>
                <a:gd name="T24" fmla="*/ 584 w 2052"/>
                <a:gd name="T25" fmla="*/ 50 h 2592"/>
                <a:gd name="T26" fmla="*/ 482 w 2052"/>
                <a:gd name="T27" fmla="*/ 130 h 2592"/>
                <a:gd name="T28" fmla="*/ 388 w 2052"/>
                <a:gd name="T29" fmla="*/ 220 h 2592"/>
                <a:gd name="T30" fmla="*/ 302 w 2052"/>
                <a:gd name="T31" fmla="*/ 320 h 2592"/>
                <a:gd name="T32" fmla="*/ 226 w 2052"/>
                <a:gd name="T33" fmla="*/ 426 h 2592"/>
                <a:gd name="T34" fmla="*/ 160 w 2052"/>
                <a:gd name="T35" fmla="*/ 538 h 2592"/>
                <a:gd name="T36" fmla="*/ 104 w 2052"/>
                <a:gd name="T37" fmla="*/ 658 h 2592"/>
                <a:gd name="T38" fmla="*/ 60 w 2052"/>
                <a:gd name="T39" fmla="*/ 784 h 2592"/>
                <a:gd name="T40" fmla="*/ 26 w 2052"/>
                <a:gd name="T41" fmla="*/ 914 h 2592"/>
                <a:gd name="T42" fmla="*/ 6 w 2052"/>
                <a:gd name="T43" fmla="*/ 1050 h 2592"/>
                <a:gd name="T44" fmla="*/ 0 w 2052"/>
                <a:gd name="T45" fmla="*/ 1188 h 2592"/>
                <a:gd name="T46" fmla="*/ 6 w 2052"/>
                <a:gd name="T47" fmla="*/ 1332 h 2592"/>
                <a:gd name="T48" fmla="*/ 44 w 2052"/>
                <a:gd name="T49" fmla="*/ 1538 h 2592"/>
                <a:gd name="T50" fmla="*/ 110 w 2052"/>
                <a:gd name="T51" fmla="*/ 1734 h 2592"/>
                <a:gd name="T52" fmla="*/ 204 w 2052"/>
                <a:gd name="T53" fmla="*/ 1914 h 2592"/>
                <a:gd name="T54" fmla="*/ 320 w 2052"/>
                <a:gd name="T55" fmla="*/ 2080 h 2592"/>
                <a:gd name="T56" fmla="*/ 460 w 2052"/>
                <a:gd name="T57" fmla="*/ 2226 h 2592"/>
                <a:gd name="T58" fmla="*/ 618 w 2052"/>
                <a:gd name="T59" fmla="*/ 2352 h 2592"/>
                <a:gd name="T60" fmla="*/ 796 w 2052"/>
                <a:gd name="T61" fmla="*/ 2452 h 2592"/>
                <a:gd name="T62" fmla="*/ 986 w 2052"/>
                <a:gd name="T63" fmla="*/ 2528 h 2592"/>
                <a:gd name="T64" fmla="*/ 1190 w 2052"/>
                <a:gd name="T65" fmla="*/ 2574 h 2592"/>
                <a:gd name="T66" fmla="*/ 1402 w 2052"/>
                <a:gd name="T67" fmla="*/ 2592 h 2592"/>
                <a:gd name="T68" fmla="*/ 1490 w 2052"/>
                <a:gd name="T69" fmla="*/ 2588 h 2592"/>
                <a:gd name="T70" fmla="*/ 1618 w 2052"/>
                <a:gd name="T71" fmla="*/ 2574 h 2592"/>
                <a:gd name="T72" fmla="*/ 1742 w 2052"/>
                <a:gd name="T73" fmla="*/ 2550 h 2592"/>
                <a:gd name="T74" fmla="*/ 1864 w 2052"/>
                <a:gd name="T75" fmla="*/ 2514 h 2592"/>
                <a:gd name="T76" fmla="*/ 1978 w 2052"/>
                <a:gd name="T77" fmla="*/ 2468 h 2592"/>
                <a:gd name="T78" fmla="*/ 2052 w 2052"/>
                <a:gd name="T79" fmla="*/ 2432 h 2592"/>
                <a:gd name="T80" fmla="*/ 1940 w 2052"/>
                <a:gd name="T81" fmla="*/ 2352 h 2592"/>
                <a:gd name="T82" fmla="*/ 1836 w 2052"/>
                <a:gd name="T83" fmla="*/ 2264 h 2592"/>
                <a:gd name="T84" fmla="*/ 1742 w 2052"/>
                <a:gd name="T85" fmla="*/ 2166 h 2592"/>
                <a:gd name="T86" fmla="*/ 1656 w 2052"/>
                <a:gd name="T87" fmla="*/ 2060 h 2592"/>
                <a:gd name="T88" fmla="*/ 1580 w 2052"/>
                <a:gd name="T89" fmla="*/ 1946 h 2592"/>
                <a:gd name="T90" fmla="*/ 1514 w 2052"/>
                <a:gd name="T91" fmla="*/ 1826 h 2592"/>
                <a:gd name="T92" fmla="*/ 1460 w 2052"/>
                <a:gd name="T93" fmla="*/ 1698 h 2592"/>
                <a:gd name="T94" fmla="*/ 1418 w 2052"/>
                <a:gd name="T95" fmla="*/ 1566 h 2592"/>
                <a:gd name="T96" fmla="*/ 1388 w 2052"/>
                <a:gd name="T97" fmla="*/ 1428 h 2592"/>
                <a:gd name="T98" fmla="*/ 1372 w 2052"/>
                <a:gd name="T99" fmla="*/ 1286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52" h="2592">
                  <a:moveTo>
                    <a:pt x="1368" y="1188"/>
                  </a:moveTo>
                  <a:lnTo>
                    <a:pt x="1368" y="1188"/>
                  </a:lnTo>
                  <a:lnTo>
                    <a:pt x="1370" y="1124"/>
                  </a:lnTo>
                  <a:lnTo>
                    <a:pt x="1370" y="1124"/>
                  </a:lnTo>
                  <a:lnTo>
                    <a:pt x="1334" y="1100"/>
                  </a:lnTo>
                  <a:lnTo>
                    <a:pt x="1298" y="1078"/>
                  </a:lnTo>
                  <a:lnTo>
                    <a:pt x="1262" y="1052"/>
                  </a:lnTo>
                  <a:lnTo>
                    <a:pt x="1228" y="1028"/>
                  </a:lnTo>
                  <a:lnTo>
                    <a:pt x="1194" y="1002"/>
                  </a:lnTo>
                  <a:lnTo>
                    <a:pt x="1162" y="974"/>
                  </a:lnTo>
                  <a:lnTo>
                    <a:pt x="1130" y="946"/>
                  </a:lnTo>
                  <a:lnTo>
                    <a:pt x="1100" y="916"/>
                  </a:lnTo>
                  <a:lnTo>
                    <a:pt x="1068" y="886"/>
                  </a:lnTo>
                  <a:lnTo>
                    <a:pt x="1040" y="856"/>
                  </a:lnTo>
                  <a:lnTo>
                    <a:pt x="1012" y="824"/>
                  </a:lnTo>
                  <a:lnTo>
                    <a:pt x="984" y="792"/>
                  </a:lnTo>
                  <a:lnTo>
                    <a:pt x="958" y="758"/>
                  </a:lnTo>
                  <a:lnTo>
                    <a:pt x="932" y="724"/>
                  </a:lnTo>
                  <a:lnTo>
                    <a:pt x="906" y="688"/>
                  </a:lnTo>
                  <a:lnTo>
                    <a:pt x="884" y="654"/>
                  </a:lnTo>
                  <a:lnTo>
                    <a:pt x="860" y="616"/>
                  </a:lnTo>
                  <a:lnTo>
                    <a:pt x="838" y="580"/>
                  </a:lnTo>
                  <a:lnTo>
                    <a:pt x="818" y="542"/>
                  </a:lnTo>
                  <a:lnTo>
                    <a:pt x="798" y="504"/>
                  </a:lnTo>
                  <a:lnTo>
                    <a:pt x="780" y="464"/>
                  </a:lnTo>
                  <a:lnTo>
                    <a:pt x="764" y="426"/>
                  </a:lnTo>
                  <a:lnTo>
                    <a:pt x="746" y="386"/>
                  </a:lnTo>
                  <a:lnTo>
                    <a:pt x="732" y="344"/>
                  </a:lnTo>
                  <a:lnTo>
                    <a:pt x="718" y="304"/>
                  </a:lnTo>
                  <a:lnTo>
                    <a:pt x="706" y="262"/>
                  </a:lnTo>
                  <a:lnTo>
                    <a:pt x="694" y="218"/>
                  </a:lnTo>
                  <a:lnTo>
                    <a:pt x="684" y="176"/>
                  </a:lnTo>
                  <a:lnTo>
                    <a:pt x="676" y="132"/>
                  </a:lnTo>
                  <a:lnTo>
                    <a:pt x="668" y="90"/>
                  </a:lnTo>
                  <a:lnTo>
                    <a:pt x="662" y="44"/>
                  </a:lnTo>
                  <a:lnTo>
                    <a:pt x="656" y="0"/>
                  </a:lnTo>
                  <a:lnTo>
                    <a:pt x="656" y="0"/>
                  </a:lnTo>
                  <a:lnTo>
                    <a:pt x="620" y="24"/>
                  </a:lnTo>
                  <a:lnTo>
                    <a:pt x="584" y="50"/>
                  </a:lnTo>
                  <a:lnTo>
                    <a:pt x="550" y="76"/>
                  </a:lnTo>
                  <a:lnTo>
                    <a:pt x="514" y="102"/>
                  </a:lnTo>
                  <a:lnTo>
                    <a:pt x="482" y="130"/>
                  </a:lnTo>
                  <a:lnTo>
                    <a:pt x="450" y="160"/>
                  </a:lnTo>
                  <a:lnTo>
                    <a:pt x="418" y="190"/>
                  </a:lnTo>
                  <a:lnTo>
                    <a:pt x="388" y="220"/>
                  </a:lnTo>
                  <a:lnTo>
                    <a:pt x="358" y="252"/>
                  </a:lnTo>
                  <a:lnTo>
                    <a:pt x="330" y="286"/>
                  </a:lnTo>
                  <a:lnTo>
                    <a:pt x="302" y="320"/>
                  </a:lnTo>
                  <a:lnTo>
                    <a:pt x="276" y="354"/>
                  </a:lnTo>
                  <a:lnTo>
                    <a:pt x="250" y="390"/>
                  </a:lnTo>
                  <a:lnTo>
                    <a:pt x="226" y="426"/>
                  </a:lnTo>
                  <a:lnTo>
                    <a:pt x="202" y="462"/>
                  </a:lnTo>
                  <a:lnTo>
                    <a:pt x="180" y="500"/>
                  </a:lnTo>
                  <a:lnTo>
                    <a:pt x="160" y="538"/>
                  </a:lnTo>
                  <a:lnTo>
                    <a:pt x="140" y="578"/>
                  </a:lnTo>
                  <a:lnTo>
                    <a:pt x="120" y="618"/>
                  </a:lnTo>
                  <a:lnTo>
                    <a:pt x="104" y="658"/>
                  </a:lnTo>
                  <a:lnTo>
                    <a:pt x="88" y="700"/>
                  </a:lnTo>
                  <a:lnTo>
                    <a:pt x="72" y="742"/>
                  </a:lnTo>
                  <a:lnTo>
                    <a:pt x="60" y="784"/>
                  </a:lnTo>
                  <a:lnTo>
                    <a:pt x="46" y="826"/>
                  </a:lnTo>
                  <a:lnTo>
                    <a:pt x="36" y="870"/>
                  </a:lnTo>
                  <a:lnTo>
                    <a:pt x="26" y="914"/>
                  </a:lnTo>
                  <a:lnTo>
                    <a:pt x="18" y="958"/>
                  </a:lnTo>
                  <a:lnTo>
                    <a:pt x="12" y="1004"/>
                  </a:lnTo>
                  <a:lnTo>
                    <a:pt x="6" y="1050"/>
                  </a:lnTo>
                  <a:lnTo>
                    <a:pt x="2" y="1094"/>
                  </a:lnTo>
                  <a:lnTo>
                    <a:pt x="0" y="1142"/>
                  </a:lnTo>
                  <a:lnTo>
                    <a:pt x="0" y="1188"/>
                  </a:lnTo>
                  <a:lnTo>
                    <a:pt x="0" y="1188"/>
                  </a:lnTo>
                  <a:lnTo>
                    <a:pt x="2" y="1260"/>
                  </a:lnTo>
                  <a:lnTo>
                    <a:pt x="6" y="1332"/>
                  </a:lnTo>
                  <a:lnTo>
                    <a:pt x="16" y="1402"/>
                  </a:lnTo>
                  <a:lnTo>
                    <a:pt x="28" y="1470"/>
                  </a:lnTo>
                  <a:lnTo>
                    <a:pt x="44" y="1538"/>
                  </a:lnTo>
                  <a:lnTo>
                    <a:pt x="62" y="1604"/>
                  </a:lnTo>
                  <a:lnTo>
                    <a:pt x="84" y="1670"/>
                  </a:lnTo>
                  <a:lnTo>
                    <a:pt x="110" y="1734"/>
                  </a:lnTo>
                  <a:lnTo>
                    <a:pt x="138" y="1796"/>
                  </a:lnTo>
                  <a:lnTo>
                    <a:pt x="170" y="1856"/>
                  </a:lnTo>
                  <a:lnTo>
                    <a:pt x="204" y="1914"/>
                  </a:lnTo>
                  <a:lnTo>
                    <a:pt x="240" y="1972"/>
                  </a:lnTo>
                  <a:lnTo>
                    <a:pt x="278" y="2026"/>
                  </a:lnTo>
                  <a:lnTo>
                    <a:pt x="320" y="2080"/>
                  </a:lnTo>
                  <a:lnTo>
                    <a:pt x="364" y="2130"/>
                  </a:lnTo>
                  <a:lnTo>
                    <a:pt x="412" y="2180"/>
                  </a:lnTo>
                  <a:lnTo>
                    <a:pt x="460" y="2226"/>
                  </a:lnTo>
                  <a:lnTo>
                    <a:pt x="510" y="2270"/>
                  </a:lnTo>
                  <a:lnTo>
                    <a:pt x="564" y="2312"/>
                  </a:lnTo>
                  <a:lnTo>
                    <a:pt x="618" y="2352"/>
                  </a:lnTo>
                  <a:lnTo>
                    <a:pt x="676" y="2388"/>
                  </a:lnTo>
                  <a:lnTo>
                    <a:pt x="734" y="2422"/>
                  </a:lnTo>
                  <a:lnTo>
                    <a:pt x="796" y="2452"/>
                  </a:lnTo>
                  <a:lnTo>
                    <a:pt x="858" y="2480"/>
                  </a:lnTo>
                  <a:lnTo>
                    <a:pt x="920" y="2506"/>
                  </a:lnTo>
                  <a:lnTo>
                    <a:pt x="986" y="2528"/>
                  </a:lnTo>
                  <a:lnTo>
                    <a:pt x="1052" y="2546"/>
                  </a:lnTo>
                  <a:lnTo>
                    <a:pt x="1120" y="2562"/>
                  </a:lnTo>
                  <a:lnTo>
                    <a:pt x="1190" y="2574"/>
                  </a:lnTo>
                  <a:lnTo>
                    <a:pt x="1260" y="2584"/>
                  </a:lnTo>
                  <a:lnTo>
                    <a:pt x="1330" y="2590"/>
                  </a:lnTo>
                  <a:lnTo>
                    <a:pt x="1402" y="2592"/>
                  </a:lnTo>
                  <a:lnTo>
                    <a:pt x="1402" y="2592"/>
                  </a:lnTo>
                  <a:lnTo>
                    <a:pt x="1446" y="2590"/>
                  </a:lnTo>
                  <a:lnTo>
                    <a:pt x="1490" y="2588"/>
                  </a:lnTo>
                  <a:lnTo>
                    <a:pt x="1534" y="2586"/>
                  </a:lnTo>
                  <a:lnTo>
                    <a:pt x="1576" y="2580"/>
                  </a:lnTo>
                  <a:lnTo>
                    <a:pt x="1618" y="2574"/>
                  </a:lnTo>
                  <a:lnTo>
                    <a:pt x="1660" y="2568"/>
                  </a:lnTo>
                  <a:lnTo>
                    <a:pt x="1702" y="2558"/>
                  </a:lnTo>
                  <a:lnTo>
                    <a:pt x="1742" y="2550"/>
                  </a:lnTo>
                  <a:lnTo>
                    <a:pt x="1784" y="2538"/>
                  </a:lnTo>
                  <a:lnTo>
                    <a:pt x="1824" y="2526"/>
                  </a:lnTo>
                  <a:lnTo>
                    <a:pt x="1864" y="2514"/>
                  </a:lnTo>
                  <a:lnTo>
                    <a:pt x="1902" y="2500"/>
                  </a:lnTo>
                  <a:lnTo>
                    <a:pt x="1940" y="2484"/>
                  </a:lnTo>
                  <a:lnTo>
                    <a:pt x="1978" y="2468"/>
                  </a:lnTo>
                  <a:lnTo>
                    <a:pt x="2016" y="2450"/>
                  </a:lnTo>
                  <a:lnTo>
                    <a:pt x="2052" y="2432"/>
                  </a:lnTo>
                  <a:lnTo>
                    <a:pt x="2052" y="2432"/>
                  </a:lnTo>
                  <a:lnTo>
                    <a:pt x="2014" y="2406"/>
                  </a:lnTo>
                  <a:lnTo>
                    <a:pt x="1978" y="2380"/>
                  </a:lnTo>
                  <a:lnTo>
                    <a:pt x="1940" y="2352"/>
                  </a:lnTo>
                  <a:lnTo>
                    <a:pt x="1906" y="2324"/>
                  </a:lnTo>
                  <a:lnTo>
                    <a:pt x="1870" y="2294"/>
                  </a:lnTo>
                  <a:lnTo>
                    <a:pt x="1836" y="2264"/>
                  </a:lnTo>
                  <a:lnTo>
                    <a:pt x="1804" y="2232"/>
                  </a:lnTo>
                  <a:lnTo>
                    <a:pt x="1772" y="2200"/>
                  </a:lnTo>
                  <a:lnTo>
                    <a:pt x="1742" y="2166"/>
                  </a:lnTo>
                  <a:lnTo>
                    <a:pt x="1712" y="2132"/>
                  </a:lnTo>
                  <a:lnTo>
                    <a:pt x="1684" y="2096"/>
                  </a:lnTo>
                  <a:lnTo>
                    <a:pt x="1656" y="2060"/>
                  </a:lnTo>
                  <a:lnTo>
                    <a:pt x="1630" y="2024"/>
                  </a:lnTo>
                  <a:lnTo>
                    <a:pt x="1604" y="1986"/>
                  </a:lnTo>
                  <a:lnTo>
                    <a:pt x="1580" y="1946"/>
                  </a:lnTo>
                  <a:lnTo>
                    <a:pt x="1556" y="1908"/>
                  </a:lnTo>
                  <a:lnTo>
                    <a:pt x="1534" y="1868"/>
                  </a:lnTo>
                  <a:lnTo>
                    <a:pt x="1514" y="1826"/>
                  </a:lnTo>
                  <a:lnTo>
                    <a:pt x="1494" y="1784"/>
                  </a:lnTo>
                  <a:lnTo>
                    <a:pt x="1476" y="1742"/>
                  </a:lnTo>
                  <a:lnTo>
                    <a:pt x="1460" y="1698"/>
                  </a:lnTo>
                  <a:lnTo>
                    <a:pt x="1444" y="1654"/>
                  </a:lnTo>
                  <a:lnTo>
                    <a:pt x="1430" y="1610"/>
                  </a:lnTo>
                  <a:lnTo>
                    <a:pt x="1418" y="1566"/>
                  </a:lnTo>
                  <a:lnTo>
                    <a:pt x="1406" y="1520"/>
                  </a:lnTo>
                  <a:lnTo>
                    <a:pt x="1396" y="1474"/>
                  </a:lnTo>
                  <a:lnTo>
                    <a:pt x="1388" y="1428"/>
                  </a:lnTo>
                  <a:lnTo>
                    <a:pt x="1380" y="1380"/>
                  </a:lnTo>
                  <a:lnTo>
                    <a:pt x="1376" y="1332"/>
                  </a:lnTo>
                  <a:lnTo>
                    <a:pt x="1372" y="1286"/>
                  </a:lnTo>
                  <a:lnTo>
                    <a:pt x="1370" y="1236"/>
                  </a:lnTo>
                  <a:lnTo>
                    <a:pt x="1368" y="1188"/>
                  </a:lnTo>
                  <a:close/>
                </a:path>
              </a:pathLst>
            </a:cu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en-AU"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sp>
          <p:nvSpPr>
            <p:cNvPr id="31" name="Freeform 13"/>
            <p:cNvSpPr/>
            <p:nvPr>
              <p:custDataLst>
                <p:tags r:id="rId6"/>
              </p:custDataLst>
            </p:nvPr>
          </p:nvSpPr>
          <p:spPr bwMode="auto">
            <a:xfrm>
              <a:off x="7757" y="5013"/>
              <a:ext cx="1619" cy="1538"/>
            </a:xfrm>
            <a:custGeom>
              <a:avLst/>
              <a:gdLst>
                <a:gd name="T0" fmla="*/ 654 w 1330"/>
                <a:gd name="T1" fmla="*/ 1262 h 1262"/>
                <a:gd name="T2" fmla="*/ 664 w 1330"/>
                <a:gd name="T3" fmla="*/ 1176 h 1262"/>
                <a:gd name="T4" fmla="*/ 680 w 1330"/>
                <a:gd name="T5" fmla="*/ 1092 h 1262"/>
                <a:gd name="T6" fmla="*/ 700 w 1330"/>
                <a:gd name="T7" fmla="*/ 1008 h 1262"/>
                <a:gd name="T8" fmla="*/ 726 w 1330"/>
                <a:gd name="T9" fmla="*/ 928 h 1262"/>
                <a:gd name="T10" fmla="*/ 754 w 1330"/>
                <a:gd name="T11" fmla="*/ 850 h 1262"/>
                <a:gd name="T12" fmla="*/ 826 w 1330"/>
                <a:gd name="T13" fmla="*/ 698 h 1262"/>
                <a:gd name="T14" fmla="*/ 914 w 1330"/>
                <a:gd name="T15" fmla="*/ 558 h 1262"/>
                <a:gd name="T16" fmla="*/ 1018 w 1330"/>
                <a:gd name="T17" fmla="*/ 428 h 1262"/>
                <a:gd name="T18" fmla="*/ 1134 w 1330"/>
                <a:gd name="T19" fmla="*/ 310 h 1262"/>
                <a:gd name="T20" fmla="*/ 1262 w 1330"/>
                <a:gd name="T21" fmla="*/ 208 h 1262"/>
                <a:gd name="T22" fmla="*/ 1330 w 1330"/>
                <a:gd name="T23" fmla="*/ 160 h 1262"/>
                <a:gd name="T24" fmla="*/ 1256 w 1330"/>
                <a:gd name="T25" fmla="*/ 124 h 1262"/>
                <a:gd name="T26" fmla="*/ 1180 w 1330"/>
                <a:gd name="T27" fmla="*/ 92 h 1262"/>
                <a:gd name="T28" fmla="*/ 1102 w 1330"/>
                <a:gd name="T29" fmla="*/ 66 h 1262"/>
                <a:gd name="T30" fmla="*/ 1020 w 1330"/>
                <a:gd name="T31" fmla="*/ 42 h 1262"/>
                <a:gd name="T32" fmla="*/ 938 w 1330"/>
                <a:gd name="T33" fmla="*/ 24 h 1262"/>
                <a:gd name="T34" fmla="*/ 854 w 1330"/>
                <a:gd name="T35" fmla="*/ 12 h 1262"/>
                <a:gd name="T36" fmla="*/ 768 w 1330"/>
                <a:gd name="T37" fmla="*/ 4 h 1262"/>
                <a:gd name="T38" fmla="*/ 680 w 1330"/>
                <a:gd name="T39" fmla="*/ 0 h 1262"/>
                <a:gd name="T40" fmla="*/ 634 w 1330"/>
                <a:gd name="T41" fmla="*/ 2 h 1262"/>
                <a:gd name="T42" fmla="*/ 544 w 1330"/>
                <a:gd name="T43" fmla="*/ 8 h 1262"/>
                <a:gd name="T44" fmla="*/ 454 w 1330"/>
                <a:gd name="T45" fmla="*/ 20 h 1262"/>
                <a:gd name="T46" fmla="*/ 366 w 1330"/>
                <a:gd name="T47" fmla="*/ 36 h 1262"/>
                <a:gd name="T48" fmla="*/ 282 w 1330"/>
                <a:gd name="T49" fmla="*/ 58 h 1262"/>
                <a:gd name="T50" fmla="*/ 198 w 1330"/>
                <a:gd name="T51" fmla="*/ 86 h 1262"/>
                <a:gd name="T52" fmla="*/ 116 w 1330"/>
                <a:gd name="T53" fmla="*/ 120 h 1262"/>
                <a:gd name="T54" fmla="*/ 38 w 1330"/>
                <a:gd name="T55" fmla="*/ 156 h 1262"/>
                <a:gd name="T56" fmla="*/ 0 w 1330"/>
                <a:gd name="T57" fmla="*/ 178 h 1262"/>
                <a:gd name="T58" fmla="*/ 10 w 1330"/>
                <a:gd name="T59" fmla="*/ 262 h 1262"/>
                <a:gd name="T60" fmla="*/ 22 w 1330"/>
                <a:gd name="T61" fmla="*/ 346 h 1262"/>
                <a:gd name="T62" fmla="*/ 42 w 1330"/>
                <a:gd name="T63" fmla="*/ 426 h 1262"/>
                <a:gd name="T64" fmla="*/ 64 w 1330"/>
                <a:gd name="T65" fmla="*/ 506 h 1262"/>
                <a:gd name="T66" fmla="*/ 92 w 1330"/>
                <a:gd name="T67" fmla="*/ 584 h 1262"/>
                <a:gd name="T68" fmla="*/ 124 w 1330"/>
                <a:gd name="T69" fmla="*/ 660 h 1262"/>
                <a:gd name="T70" fmla="*/ 202 w 1330"/>
                <a:gd name="T71" fmla="*/ 804 h 1262"/>
                <a:gd name="T72" fmla="*/ 294 w 1330"/>
                <a:gd name="T73" fmla="*/ 938 h 1262"/>
                <a:gd name="T74" fmla="*/ 402 w 1330"/>
                <a:gd name="T75" fmla="*/ 1058 h 1262"/>
                <a:gd name="T76" fmla="*/ 522 w 1330"/>
                <a:gd name="T77" fmla="*/ 1168 h 1262"/>
                <a:gd name="T78" fmla="*/ 654 w 1330"/>
                <a:gd name="T79" fmla="*/ 1262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30" h="1262">
                  <a:moveTo>
                    <a:pt x="654" y="1262"/>
                  </a:moveTo>
                  <a:lnTo>
                    <a:pt x="654" y="1262"/>
                  </a:lnTo>
                  <a:lnTo>
                    <a:pt x="658" y="1218"/>
                  </a:lnTo>
                  <a:lnTo>
                    <a:pt x="664" y="1176"/>
                  </a:lnTo>
                  <a:lnTo>
                    <a:pt x="672" y="1134"/>
                  </a:lnTo>
                  <a:lnTo>
                    <a:pt x="680" y="1092"/>
                  </a:lnTo>
                  <a:lnTo>
                    <a:pt x="690" y="1050"/>
                  </a:lnTo>
                  <a:lnTo>
                    <a:pt x="700" y="1008"/>
                  </a:lnTo>
                  <a:lnTo>
                    <a:pt x="712" y="968"/>
                  </a:lnTo>
                  <a:lnTo>
                    <a:pt x="726" y="928"/>
                  </a:lnTo>
                  <a:lnTo>
                    <a:pt x="740" y="888"/>
                  </a:lnTo>
                  <a:lnTo>
                    <a:pt x="754" y="850"/>
                  </a:lnTo>
                  <a:lnTo>
                    <a:pt x="788" y="772"/>
                  </a:lnTo>
                  <a:lnTo>
                    <a:pt x="826" y="698"/>
                  </a:lnTo>
                  <a:lnTo>
                    <a:pt x="868" y="626"/>
                  </a:lnTo>
                  <a:lnTo>
                    <a:pt x="914" y="558"/>
                  </a:lnTo>
                  <a:lnTo>
                    <a:pt x="964" y="492"/>
                  </a:lnTo>
                  <a:lnTo>
                    <a:pt x="1018" y="428"/>
                  </a:lnTo>
                  <a:lnTo>
                    <a:pt x="1074" y="368"/>
                  </a:lnTo>
                  <a:lnTo>
                    <a:pt x="1134" y="310"/>
                  </a:lnTo>
                  <a:lnTo>
                    <a:pt x="1196" y="258"/>
                  </a:lnTo>
                  <a:lnTo>
                    <a:pt x="1262" y="208"/>
                  </a:lnTo>
                  <a:lnTo>
                    <a:pt x="1330" y="160"/>
                  </a:lnTo>
                  <a:lnTo>
                    <a:pt x="1330" y="160"/>
                  </a:lnTo>
                  <a:lnTo>
                    <a:pt x="1294" y="142"/>
                  </a:lnTo>
                  <a:lnTo>
                    <a:pt x="1256" y="124"/>
                  </a:lnTo>
                  <a:lnTo>
                    <a:pt x="1218" y="108"/>
                  </a:lnTo>
                  <a:lnTo>
                    <a:pt x="1180" y="92"/>
                  </a:lnTo>
                  <a:lnTo>
                    <a:pt x="1142" y="78"/>
                  </a:lnTo>
                  <a:lnTo>
                    <a:pt x="1102" y="66"/>
                  </a:lnTo>
                  <a:lnTo>
                    <a:pt x="1062" y="54"/>
                  </a:lnTo>
                  <a:lnTo>
                    <a:pt x="1020" y="42"/>
                  </a:lnTo>
                  <a:lnTo>
                    <a:pt x="980" y="32"/>
                  </a:lnTo>
                  <a:lnTo>
                    <a:pt x="938" y="24"/>
                  </a:lnTo>
                  <a:lnTo>
                    <a:pt x="896" y="18"/>
                  </a:lnTo>
                  <a:lnTo>
                    <a:pt x="854" y="12"/>
                  </a:lnTo>
                  <a:lnTo>
                    <a:pt x="812" y="6"/>
                  </a:lnTo>
                  <a:lnTo>
                    <a:pt x="768" y="4"/>
                  </a:lnTo>
                  <a:lnTo>
                    <a:pt x="724" y="2"/>
                  </a:lnTo>
                  <a:lnTo>
                    <a:pt x="680" y="0"/>
                  </a:lnTo>
                  <a:lnTo>
                    <a:pt x="680" y="0"/>
                  </a:lnTo>
                  <a:lnTo>
                    <a:pt x="634" y="2"/>
                  </a:lnTo>
                  <a:lnTo>
                    <a:pt x="588" y="4"/>
                  </a:lnTo>
                  <a:lnTo>
                    <a:pt x="544" y="8"/>
                  </a:lnTo>
                  <a:lnTo>
                    <a:pt x="498" y="12"/>
                  </a:lnTo>
                  <a:lnTo>
                    <a:pt x="454" y="20"/>
                  </a:lnTo>
                  <a:lnTo>
                    <a:pt x="410" y="26"/>
                  </a:lnTo>
                  <a:lnTo>
                    <a:pt x="366" y="36"/>
                  </a:lnTo>
                  <a:lnTo>
                    <a:pt x="324" y="46"/>
                  </a:lnTo>
                  <a:lnTo>
                    <a:pt x="282" y="58"/>
                  </a:lnTo>
                  <a:lnTo>
                    <a:pt x="240" y="72"/>
                  </a:lnTo>
                  <a:lnTo>
                    <a:pt x="198" y="86"/>
                  </a:lnTo>
                  <a:lnTo>
                    <a:pt x="158" y="102"/>
                  </a:lnTo>
                  <a:lnTo>
                    <a:pt x="116" y="120"/>
                  </a:lnTo>
                  <a:lnTo>
                    <a:pt x="78" y="138"/>
                  </a:lnTo>
                  <a:lnTo>
                    <a:pt x="38" y="156"/>
                  </a:lnTo>
                  <a:lnTo>
                    <a:pt x="0" y="178"/>
                  </a:lnTo>
                  <a:lnTo>
                    <a:pt x="0" y="178"/>
                  </a:lnTo>
                  <a:lnTo>
                    <a:pt x="4" y="220"/>
                  </a:lnTo>
                  <a:lnTo>
                    <a:pt x="10" y="262"/>
                  </a:lnTo>
                  <a:lnTo>
                    <a:pt x="16" y="304"/>
                  </a:lnTo>
                  <a:lnTo>
                    <a:pt x="22" y="346"/>
                  </a:lnTo>
                  <a:lnTo>
                    <a:pt x="32" y="386"/>
                  </a:lnTo>
                  <a:lnTo>
                    <a:pt x="42" y="426"/>
                  </a:lnTo>
                  <a:lnTo>
                    <a:pt x="52" y="468"/>
                  </a:lnTo>
                  <a:lnTo>
                    <a:pt x="64" y="506"/>
                  </a:lnTo>
                  <a:lnTo>
                    <a:pt x="78" y="546"/>
                  </a:lnTo>
                  <a:lnTo>
                    <a:pt x="92" y="584"/>
                  </a:lnTo>
                  <a:lnTo>
                    <a:pt x="108" y="622"/>
                  </a:lnTo>
                  <a:lnTo>
                    <a:pt x="124" y="660"/>
                  </a:lnTo>
                  <a:lnTo>
                    <a:pt x="162" y="734"/>
                  </a:lnTo>
                  <a:lnTo>
                    <a:pt x="202" y="804"/>
                  </a:lnTo>
                  <a:lnTo>
                    <a:pt x="246" y="872"/>
                  </a:lnTo>
                  <a:lnTo>
                    <a:pt x="294" y="938"/>
                  </a:lnTo>
                  <a:lnTo>
                    <a:pt x="346" y="1000"/>
                  </a:lnTo>
                  <a:lnTo>
                    <a:pt x="402" y="1058"/>
                  </a:lnTo>
                  <a:lnTo>
                    <a:pt x="460" y="1114"/>
                  </a:lnTo>
                  <a:lnTo>
                    <a:pt x="522" y="1168"/>
                  </a:lnTo>
                  <a:lnTo>
                    <a:pt x="586" y="1216"/>
                  </a:lnTo>
                  <a:lnTo>
                    <a:pt x="654" y="1262"/>
                  </a:lnTo>
                  <a:close/>
                </a:path>
              </a:pathLst>
            </a:custGeom>
            <a:solidFill>
              <a:srgbClr val="64BDBF"/>
            </a:solidFill>
            <a:ln>
              <a:noFill/>
            </a:ln>
          </p:spPr>
          <p:txBody>
            <a:bodyPr/>
            <a:lstStyle/>
            <a:p>
              <a:pPr defTabSz="1219200">
                <a:defRPr/>
              </a:pPr>
              <a:endParaRPr lang="en-AU" sz="3600">
                <a:solidFill>
                  <a:srgbClr val="000000"/>
                </a:solidFill>
                <a:cs typeface="+mn-ea"/>
                <a:sym typeface="+mn-lt"/>
              </a:endParaRPr>
            </a:p>
          </p:txBody>
        </p:sp>
        <p:sp>
          <p:nvSpPr>
            <p:cNvPr id="6" name="Freeform 15"/>
            <p:cNvSpPr/>
            <p:nvPr>
              <p:custDataLst>
                <p:tags r:id="rId7"/>
              </p:custDataLst>
            </p:nvPr>
          </p:nvSpPr>
          <p:spPr bwMode="auto">
            <a:xfrm>
              <a:off x="8631" y="6550"/>
              <a:ext cx="1666" cy="1499"/>
            </a:xfrm>
            <a:custGeom>
              <a:avLst/>
              <a:gdLst>
                <a:gd name="T0" fmla="*/ 1368 w 1368"/>
                <a:gd name="T1" fmla="*/ 26 h 1230"/>
                <a:gd name="T2" fmla="*/ 1368 w 1368"/>
                <a:gd name="T3" fmla="*/ 0 h 1230"/>
                <a:gd name="T4" fmla="*/ 1290 w 1368"/>
                <a:gd name="T5" fmla="*/ 38 h 1230"/>
                <a:gd name="T6" fmla="*/ 1210 w 1368"/>
                <a:gd name="T7" fmla="*/ 72 h 1230"/>
                <a:gd name="T8" fmla="*/ 1126 w 1368"/>
                <a:gd name="T9" fmla="*/ 100 h 1230"/>
                <a:gd name="T10" fmla="*/ 1042 w 1368"/>
                <a:gd name="T11" fmla="*/ 124 h 1230"/>
                <a:gd name="T12" fmla="*/ 954 w 1368"/>
                <a:gd name="T13" fmla="*/ 144 h 1230"/>
                <a:gd name="T14" fmla="*/ 866 w 1368"/>
                <a:gd name="T15" fmla="*/ 158 h 1230"/>
                <a:gd name="T16" fmla="*/ 776 w 1368"/>
                <a:gd name="T17" fmla="*/ 166 h 1230"/>
                <a:gd name="T18" fmla="*/ 684 w 1368"/>
                <a:gd name="T19" fmla="*/ 168 h 1230"/>
                <a:gd name="T20" fmla="*/ 638 w 1368"/>
                <a:gd name="T21" fmla="*/ 168 h 1230"/>
                <a:gd name="T22" fmla="*/ 546 w 1368"/>
                <a:gd name="T23" fmla="*/ 162 h 1230"/>
                <a:gd name="T24" fmla="*/ 456 w 1368"/>
                <a:gd name="T25" fmla="*/ 150 h 1230"/>
                <a:gd name="T26" fmla="*/ 370 w 1368"/>
                <a:gd name="T27" fmla="*/ 134 h 1230"/>
                <a:gd name="T28" fmla="*/ 284 w 1368"/>
                <a:gd name="T29" fmla="*/ 112 h 1230"/>
                <a:gd name="T30" fmla="*/ 200 w 1368"/>
                <a:gd name="T31" fmla="*/ 86 h 1230"/>
                <a:gd name="T32" fmla="*/ 118 w 1368"/>
                <a:gd name="T33" fmla="*/ 56 h 1230"/>
                <a:gd name="T34" fmla="*/ 38 w 1368"/>
                <a:gd name="T35" fmla="*/ 20 h 1230"/>
                <a:gd name="T36" fmla="*/ 0 w 1368"/>
                <a:gd name="T37" fmla="*/ 0 h 1230"/>
                <a:gd name="T38" fmla="*/ 0 w 1368"/>
                <a:gd name="T39" fmla="*/ 26 h 1230"/>
                <a:gd name="T40" fmla="*/ 2 w 1368"/>
                <a:gd name="T41" fmla="*/ 120 h 1230"/>
                <a:gd name="T42" fmla="*/ 12 w 1368"/>
                <a:gd name="T43" fmla="*/ 214 h 1230"/>
                <a:gd name="T44" fmla="*/ 28 w 1368"/>
                <a:gd name="T45" fmla="*/ 306 h 1230"/>
                <a:gd name="T46" fmla="*/ 48 w 1368"/>
                <a:gd name="T47" fmla="*/ 396 h 1230"/>
                <a:gd name="T48" fmla="*/ 76 w 1368"/>
                <a:gd name="T49" fmla="*/ 482 h 1230"/>
                <a:gd name="T50" fmla="*/ 108 w 1368"/>
                <a:gd name="T51" fmla="*/ 566 h 1230"/>
                <a:gd name="T52" fmla="*/ 146 w 1368"/>
                <a:gd name="T53" fmla="*/ 648 h 1230"/>
                <a:gd name="T54" fmla="*/ 188 w 1368"/>
                <a:gd name="T55" fmla="*/ 728 h 1230"/>
                <a:gd name="T56" fmla="*/ 236 w 1368"/>
                <a:gd name="T57" fmla="*/ 804 h 1230"/>
                <a:gd name="T58" fmla="*/ 288 w 1368"/>
                <a:gd name="T59" fmla="*/ 876 h 1230"/>
                <a:gd name="T60" fmla="*/ 344 w 1368"/>
                <a:gd name="T61" fmla="*/ 946 h 1230"/>
                <a:gd name="T62" fmla="*/ 404 w 1368"/>
                <a:gd name="T63" fmla="*/ 1010 h 1230"/>
                <a:gd name="T64" fmla="*/ 468 w 1368"/>
                <a:gd name="T65" fmla="*/ 1072 h 1230"/>
                <a:gd name="T66" fmla="*/ 536 w 1368"/>
                <a:gd name="T67" fmla="*/ 1130 h 1230"/>
                <a:gd name="T68" fmla="*/ 608 w 1368"/>
                <a:gd name="T69" fmla="*/ 1182 h 1230"/>
                <a:gd name="T70" fmla="*/ 684 w 1368"/>
                <a:gd name="T71" fmla="*/ 1230 h 1230"/>
                <a:gd name="T72" fmla="*/ 722 w 1368"/>
                <a:gd name="T73" fmla="*/ 1206 h 1230"/>
                <a:gd name="T74" fmla="*/ 796 w 1368"/>
                <a:gd name="T75" fmla="*/ 1156 h 1230"/>
                <a:gd name="T76" fmla="*/ 866 w 1368"/>
                <a:gd name="T77" fmla="*/ 1102 h 1230"/>
                <a:gd name="T78" fmla="*/ 932 w 1368"/>
                <a:gd name="T79" fmla="*/ 1042 h 1230"/>
                <a:gd name="T80" fmla="*/ 994 w 1368"/>
                <a:gd name="T81" fmla="*/ 978 h 1230"/>
                <a:gd name="T82" fmla="*/ 1052 w 1368"/>
                <a:gd name="T83" fmla="*/ 912 h 1230"/>
                <a:gd name="T84" fmla="*/ 1106 w 1368"/>
                <a:gd name="T85" fmla="*/ 840 h 1230"/>
                <a:gd name="T86" fmla="*/ 1156 w 1368"/>
                <a:gd name="T87" fmla="*/ 766 h 1230"/>
                <a:gd name="T88" fmla="*/ 1202 w 1368"/>
                <a:gd name="T89" fmla="*/ 688 h 1230"/>
                <a:gd name="T90" fmla="*/ 1242 w 1368"/>
                <a:gd name="T91" fmla="*/ 608 h 1230"/>
                <a:gd name="T92" fmla="*/ 1276 w 1368"/>
                <a:gd name="T93" fmla="*/ 524 h 1230"/>
                <a:gd name="T94" fmla="*/ 1306 w 1368"/>
                <a:gd name="T95" fmla="*/ 440 h 1230"/>
                <a:gd name="T96" fmla="*/ 1330 w 1368"/>
                <a:gd name="T97" fmla="*/ 350 h 1230"/>
                <a:gd name="T98" fmla="*/ 1348 w 1368"/>
                <a:gd name="T99" fmla="*/ 260 h 1230"/>
                <a:gd name="T100" fmla="*/ 1360 w 1368"/>
                <a:gd name="T101" fmla="*/ 168 h 1230"/>
                <a:gd name="T102" fmla="*/ 1368 w 1368"/>
                <a:gd name="T103" fmla="*/ 74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68" h="1230">
                  <a:moveTo>
                    <a:pt x="1368" y="26"/>
                  </a:moveTo>
                  <a:lnTo>
                    <a:pt x="1368" y="26"/>
                  </a:lnTo>
                  <a:lnTo>
                    <a:pt x="1368" y="0"/>
                  </a:lnTo>
                  <a:lnTo>
                    <a:pt x="1368" y="0"/>
                  </a:lnTo>
                  <a:lnTo>
                    <a:pt x="1328" y="20"/>
                  </a:lnTo>
                  <a:lnTo>
                    <a:pt x="1290" y="38"/>
                  </a:lnTo>
                  <a:lnTo>
                    <a:pt x="1250" y="56"/>
                  </a:lnTo>
                  <a:lnTo>
                    <a:pt x="1210" y="72"/>
                  </a:lnTo>
                  <a:lnTo>
                    <a:pt x="1168" y="86"/>
                  </a:lnTo>
                  <a:lnTo>
                    <a:pt x="1126" y="100"/>
                  </a:lnTo>
                  <a:lnTo>
                    <a:pt x="1084" y="112"/>
                  </a:lnTo>
                  <a:lnTo>
                    <a:pt x="1042" y="124"/>
                  </a:lnTo>
                  <a:lnTo>
                    <a:pt x="998" y="134"/>
                  </a:lnTo>
                  <a:lnTo>
                    <a:pt x="954" y="144"/>
                  </a:lnTo>
                  <a:lnTo>
                    <a:pt x="910" y="150"/>
                  </a:lnTo>
                  <a:lnTo>
                    <a:pt x="866" y="158"/>
                  </a:lnTo>
                  <a:lnTo>
                    <a:pt x="820" y="162"/>
                  </a:lnTo>
                  <a:lnTo>
                    <a:pt x="776" y="166"/>
                  </a:lnTo>
                  <a:lnTo>
                    <a:pt x="730" y="168"/>
                  </a:lnTo>
                  <a:lnTo>
                    <a:pt x="684" y="168"/>
                  </a:lnTo>
                  <a:lnTo>
                    <a:pt x="684" y="168"/>
                  </a:lnTo>
                  <a:lnTo>
                    <a:pt x="638" y="168"/>
                  </a:lnTo>
                  <a:lnTo>
                    <a:pt x="592" y="166"/>
                  </a:lnTo>
                  <a:lnTo>
                    <a:pt x="546" y="162"/>
                  </a:lnTo>
                  <a:lnTo>
                    <a:pt x="502" y="158"/>
                  </a:lnTo>
                  <a:lnTo>
                    <a:pt x="456" y="150"/>
                  </a:lnTo>
                  <a:lnTo>
                    <a:pt x="412" y="144"/>
                  </a:lnTo>
                  <a:lnTo>
                    <a:pt x="370" y="134"/>
                  </a:lnTo>
                  <a:lnTo>
                    <a:pt x="326" y="124"/>
                  </a:lnTo>
                  <a:lnTo>
                    <a:pt x="284" y="112"/>
                  </a:lnTo>
                  <a:lnTo>
                    <a:pt x="240" y="100"/>
                  </a:lnTo>
                  <a:lnTo>
                    <a:pt x="200" y="86"/>
                  </a:lnTo>
                  <a:lnTo>
                    <a:pt x="158" y="72"/>
                  </a:lnTo>
                  <a:lnTo>
                    <a:pt x="118" y="56"/>
                  </a:lnTo>
                  <a:lnTo>
                    <a:pt x="78" y="38"/>
                  </a:lnTo>
                  <a:lnTo>
                    <a:pt x="38" y="20"/>
                  </a:lnTo>
                  <a:lnTo>
                    <a:pt x="0" y="0"/>
                  </a:lnTo>
                  <a:lnTo>
                    <a:pt x="0" y="0"/>
                  </a:lnTo>
                  <a:lnTo>
                    <a:pt x="0" y="26"/>
                  </a:lnTo>
                  <a:lnTo>
                    <a:pt x="0" y="26"/>
                  </a:lnTo>
                  <a:lnTo>
                    <a:pt x="0" y="74"/>
                  </a:lnTo>
                  <a:lnTo>
                    <a:pt x="2" y="120"/>
                  </a:lnTo>
                  <a:lnTo>
                    <a:pt x="6" y="168"/>
                  </a:lnTo>
                  <a:lnTo>
                    <a:pt x="12" y="214"/>
                  </a:lnTo>
                  <a:lnTo>
                    <a:pt x="18" y="260"/>
                  </a:lnTo>
                  <a:lnTo>
                    <a:pt x="28" y="306"/>
                  </a:lnTo>
                  <a:lnTo>
                    <a:pt x="38" y="350"/>
                  </a:lnTo>
                  <a:lnTo>
                    <a:pt x="48" y="396"/>
                  </a:lnTo>
                  <a:lnTo>
                    <a:pt x="62" y="440"/>
                  </a:lnTo>
                  <a:lnTo>
                    <a:pt x="76" y="482"/>
                  </a:lnTo>
                  <a:lnTo>
                    <a:pt x="92" y="524"/>
                  </a:lnTo>
                  <a:lnTo>
                    <a:pt x="108" y="566"/>
                  </a:lnTo>
                  <a:lnTo>
                    <a:pt x="126" y="608"/>
                  </a:lnTo>
                  <a:lnTo>
                    <a:pt x="146" y="648"/>
                  </a:lnTo>
                  <a:lnTo>
                    <a:pt x="166" y="688"/>
                  </a:lnTo>
                  <a:lnTo>
                    <a:pt x="188" y="728"/>
                  </a:lnTo>
                  <a:lnTo>
                    <a:pt x="210" y="766"/>
                  </a:lnTo>
                  <a:lnTo>
                    <a:pt x="236" y="804"/>
                  </a:lnTo>
                  <a:lnTo>
                    <a:pt x="260" y="840"/>
                  </a:lnTo>
                  <a:lnTo>
                    <a:pt x="288" y="876"/>
                  </a:lnTo>
                  <a:lnTo>
                    <a:pt x="314" y="912"/>
                  </a:lnTo>
                  <a:lnTo>
                    <a:pt x="344" y="946"/>
                  </a:lnTo>
                  <a:lnTo>
                    <a:pt x="374" y="978"/>
                  </a:lnTo>
                  <a:lnTo>
                    <a:pt x="404" y="1010"/>
                  </a:lnTo>
                  <a:lnTo>
                    <a:pt x="436" y="1042"/>
                  </a:lnTo>
                  <a:lnTo>
                    <a:pt x="468" y="1072"/>
                  </a:lnTo>
                  <a:lnTo>
                    <a:pt x="502" y="1102"/>
                  </a:lnTo>
                  <a:lnTo>
                    <a:pt x="536" y="1130"/>
                  </a:lnTo>
                  <a:lnTo>
                    <a:pt x="572" y="1156"/>
                  </a:lnTo>
                  <a:lnTo>
                    <a:pt x="608" y="1182"/>
                  </a:lnTo>
                  <a:lnTo>
                    <a:pt x="646" y="1206"/>
                  </a:lnTo>
                  <a:lnTo>
                    <a:pt x="684" y="1230"/>
                  </a:lnTo>
                  <a:lnTo>
                    <a:pt x="684" y="1230"/>
                  </a:lnTo>
                  <a:lnTo>
                    <a:pt x="722" y="1206"/>
                  </a:lnTo>
                  <a:lnTo>
                    <a:pt x="758" y="1182"/>
                  </a:lnTo>
                  <a:lnTo>
                    <a:pt x="796" y="1156"/>
                  </a:lnTo>
                  <a:lnTo>
                    <a:pt x="830" y="1130"/>
                  </a:lnTo>
                  <a:lnTo>
                    <a:pt x="866" y="1102"/>
                  </a:lnTo>
                  <a:lnTo>
                    <a:pt x="898" y="1072"/>
                  </a:lnTo>
                  <a:lnTo>
                    <a:pt x="932" y="1042"/>
                  </a:lnTo>
                  <a:lnTo>
                    <a:pt x="964" y="1010"/>
                  </a:lnTo>
                  <a:lnTo>
                    <a:pt x="994" y="978"/>
                  </a:lnTo>
                  <a:lnTo>
                    <a:pt x="1024" y="946"/>
                  </a:lnTo>
                  <a:lnTo>
                    <a:pt x="1052" y="912"/>
                  </a:lnTo>
                  <a:lnTo>
                    <a:pt x="1080" y="876"/>
                  </a:lnTo>
                  <a:lnTo>
                    <a:pt x="1106" y="840"/>
                  </a:lnTo>
                  <a:lnTo>
                    <a:pt x="1132" y="804"/>
                  </a:lnTo>
                  <a:lnTo>
                    <a:pt x="1156" y="766"/>
                  </a:lnTo>
                  <a:lnTo>
                    <a:pt x="1180" y="728"/>
                  </a:lnTo>
                  <a:lnTo>
                    <a:pt x="1202" y="688"/>
                  </a:lnTo>
                  <a:lnTo>
                    <a:pt x="1222" y="648"/>
                  </a:lnTo>
                  <a:lnTo>
                    <a:pt x="1242" y="608"/>
                  </a:lnTo>
                  <a:lnTo>
                    <a:pt x="1260" y="566"/>
                  </a:lnTo>
                  <a:lnTo>
                    <a:pt x="1276" y="524"/>
                  </a:lnTo>
                  <a:lnTo>
                    <a:pt x="1292" y="482"/>
                  </a:lnTo>
                  <a:lnTo>
                    <a:pt x="1306" y="440"/>
                  </a:lnTo>
                  <a:lnTo>
                    <a:pt x="1318" y="396"/>
                  </a:lnTo>
                  <a:lnTo>
                    <a:pt x="1330" y="350"/>
                  </a:lnTo>
                  <a:lnTo>
                    <a:pt x="1340" y="306"/>
                  </a:lnTo>
                  <a:lnTo>
                    <a:pt x="1348" y="260"/>
                  </a:lnTo>
                  <a:lnTo>
                    <a:pt x="1356" y="214"/>
                  </a:lnTo>
                  <a:lnTo>
                    <a:pt x="1360" y="168"/>
                  </a:lnTo>
                  <a:lnTo>
                    <a:pt x="1364" y="120"/>
                  </a:lnTo>
                  <a:lnTo>
                    <a:pt x="1368" y="74"/>
                  </a:lnTo>
                  <a:lnTo>
                    <a:pt x="1368" y="26"/>
                  </a:lnTo>
                  <a:close/>
                </a:path>
              </a:pathLst>
            </a:custGeom>
            <a:solidFill>
              <a:srgbClr val="FEC3D2"/>
            </a:solidFill>
            <a:ln>
              <a:noFill/>
            </a:ln>
          </p:spPr>
          <p:txBody>
            <a:bodyPr/>
            <a:lstStyle/>
            <a:p>
              <a:pPr defTabSz="1219200">
                <a:defRPr/>
              </a:pPr>
              <a:endParaRPr lang="en-AU" sz="3600">
                <a:solidFill>
                  <a:srgbClr val="000000"/>
                </a:solidFill>
                <a:cs typeface="+mn-ea"/>
                <a:sym typeface="+mn-lt"/>
              </a:endParaRPr>
            </a:p>
          </p:txBody>
        </p:sp>
        <p:sp>
          <p:nvSpPr>
            <p:cNvPr id="33" name="Freeform 16"/>
            <p:cNvSpPr/>
            <p:nvPr>
              <p:custDataLst>
                <p:tags r:id="rId8"/>
              </p:custDataLst>
            </p:nvPr>
          </p:nvSpPr>
          <p:spPr bwMode="auto">
            <a:xfrm>
              <a:off x="8630" y="6691"/>
              <a:ext cx="1666" cy="1499"/>
            </a:xfrm>
            <a:custGeom>
              <a:avLst/>
              <a:gdLst>
                <a:gd name="T0" fmla="*/ 2171700 w 1368"/>
                <a:gd name="T1" fmla="*/ 41275 h 1230"/>
                <a:gd name="T2" fmla="*/ 2171700 w 1368"/>
                <a:gd name="T3" fmla="*/ 0 h 1230"/>
                <a:gd name="T4" fmla="*/ 2047875 w 1368"/>
                <a:gd name="T5" fmla="*/ 60325 h 1230"/>
                <a:gd name="T6" fmla="*/ 1920875 w 1368"/>
                <a:gd name="T7" fmla="*/ 114300 h 1230"/>
                <a:gd name="T8" fmla="*/ 1787525 w 1368"/>
                <a:gd name="T9" fmla="*/ 158750 h 1230"/>
                <a:gd name="T10" fmla="*/ 1654175 w 1368"/>
                <a:gd name="T11" fmla="*/ 196850 h 1230"/>
                <a:gd name="T12" fmla="*/ 1514475 w 1368"/>
                <a:gd name="T13" fmla="*/ 228600 h 1230"/>
                <a:gd name="T14" fmla="*/ 1374775 w 1368"/>
                <a:gd name="T15" fmla="*/ 250825 h 1230"/>
                <a:gd name="T16" fmla="*/ 1231900 w 1368"/>
                <a:gd name="T17" fmla="*/ 263525 h 1230"/>
                <a:gd name="T18" fmla="*/ 1085850 w 1368"/>
                <a:gd name="T19" fmla="*/ 266700 h 1230"/>
                <a:gd name="T20" fmla="*/ 1012825 w 1368"/>
                <a:gd name="T21" fmla="*/ 266700 h 1230"/>
                <a:gd name="T22" fmla="*/ 866775 w 1368"/>
                <a:gd name="T23" fmla="*/ 257175 h 1230"/>
                <a:gd name="T24" fmla="*/ 723900 w 1368"/>
                <a:gd name="T25" fmla="*/ 238125 h 1230"/>
                <a:gd name="T26" fmla="*/ 587375 w 1368"/>
                <a:gd name="T27" fmla="*/ 212725 h 1230"/>
                <a:gd name="T28" fmla="*/ 450850 w 1368"/>
                <a:gd name="T29" fmla="*/ 177800 h 1230"/>
                <a:gd name="T30" fmla="*/ 317500 w 1368"/>
                <a:gd name="T31" fmla="*/ 136525 h 1230"/>
                <a:gd name="T32" fmla="*/ 187325 w 1368"/>
                <a:gd name="T33" fmla="*/ 88900 h 1230"/>
                <a:gd name="T34" fmla="*/ 60325 w 1368"/>
                <a:gd name="T35" fmla="*/ 31750 h 1230"/>
                <a:gd name="T36" fmla="*/ 0 w 1368"/>
                <a:gd name="T37" fmla="*/ 0 h 1230"/>
                <a:gd name="T38" fmla="*/ 0 w 1368"/>
                <a:gd name="T39" fmla="*/ 41275 h 1230"/>
                <a:gd name="T40" fmla="*/ 3175 w 1368"/>
                <a:gd name="T41" fmla="*/ 190500 h 1230"/>
                <a:gd name="T42" fmla="*/ 19050 w 1368"/>
                <a:gd name="T43" fmla="*/ 339725 h 1230"/>
                <a:gd name="T44" fmla="*/ 44450 w 1368"/>
                <a:gd name="T45" fmla="*/ 485775 h 1230"/>
                <a:gd name="T46" fmla="*/ 76200 w 1368"/>
                <a:gd name="T47" fmla="*/ 628650 h 1230"/>
                <a:gd name="T48" fmla="*/ 120650 w 1368"/>
                <a:gd name="T49" fmla="*/ 765175 h 1230"/>
                <a:gd name="T50" fmla="*/ 171450 w 1368"/>
                <a:gd name="T51" fmla="*/ 898525 h 1230"/>
                <a:gd name="T52" fmla="*/ 231775 w 1368"/>
                <a:gd name="T53" fmla="*/ 1028700 h 1230"/>
                <a:gd name="T54" fmla="*/ 298450 w 1368"/>
                <a:gd name="T55" fmla="*/ 1155700 h 1230"/>
                <a:gd name="T56" fmla="*/ 374650 w 1368"/>
                <a:gd name="T57" fmla="*/ 1276350 h 1230"/>
                <a:gd name="T58" fmla="*/ 457200 w 1368"/>
                <a:gd name="T59" fmla="*/ 1390650 h 1230"/>
                <a:gd name="T60" fmla="*/ 546100 w 1368"/>
                <a:gd name="T61" fmla="*/ 1501775 h 1230"/>
                <a:gd name="T62" fmla="*/ 641350 w 1368"/>
                <a:gd name="T63" fmla="*/ 1603375 h 1230"/>
                <a:gd name="T64" fmla="*/ 742950 w 1368"/>
                <a:gd name="T65" fmla="*/ 1701800 h 1230"/>
                <a:gd name="T66" fmla="*/ 850900 w 1368"/>
                <a:gd name="T67" fmla="*/ 1793875 h 1230"/>
                <a:gd name="T68" fmla="*/ 965200 w 1368"/>
                <a:gd name="T69" fmla="*/ 1876425 h 1230"/>
                <a:gd name="T70" fmla="*/ 1085850 w 1368"/>
                <a:gd name="T71" fmla="*/ 1952625 h 1230"/>
                <a:gd name="T72" fmla="*/ 1146175 w 1368"/>
                <a:gd name="T73" fmla="*/ 1914525 h 1230"/>
                <a:gd name="T74" fmla="*/ 1263650 w 1368"/>
                <a:gd name="T75" fmla="*/ 1835150 h 1230"/>
                <a:gd name="T76" fmla="*/ 1374775 w 1368"/>
                <a:gd name="T77" fmla="*/ 1749425 h 1230"/>
                <a:gd name="T78" fmla="*/ 1479550 w 1368"/>
                <a:gd name="T79" fmla="*/ 1654175 h 1230"/>
                <a:gd name="T80" fmla="*/ 1577975 w 1368"/>
                <a:gd name="T81" fmla="*/ 1552575 h 1230"/>
                <a:gd name="T82" fmla="*/ 1670050 w 1368"/>
                <a:gd name="T83" fmla="*/ 1447800 h 1230"/>
                <a:gd name="T84" fmla="*/ 1755775 w 1368"/>
                <a:gd name="T85" fmla="*/ 1333500 h 1230"/>
                <a:gd name="T86" fmla="*/ 1835150 w 1368"/>
                <a:gd name="T87" fmla="*/ 1216025 h 1230"/>
                <a:gd name="T88" fmla="*/ 1908175 w 1368"/>
                <a:gd name="T89" fmla="*/ 1092200 h 1230"/>
                <a:gd name="T90" fmla="*/ 1971675 w 1368"/>
                <a:gd name="T91" fmla="*/ 965200 h 1230"/>
                <a:gd name="T92" fmla="*/ 2025650 w 1368"/>
                <a:gd name="T93" fmla="*/ 831850 h 1230"/>
                <a:gd name="T94" fmla="*/ 2073275 w 1368"/>
                <a:gd name="T95" fmla="*/ 698500 h 1230"/>
                <a:gd name="T96" fmla="*/ 2111375 w 1368"/>
                <a:gd name="T97" fmla="*/ 555625 h 1230"/>
                <a:gd name="T98" fmla="*/ 2139950 w 1368"/>
                <a:gd name="T99" fmla="*/ 412750 h 1230"/>
                <a:gd name="T100" fmla="*/ 2159000 w 1368"/>
                <a:gd name="T101" fmla="*/ 266700 h 1230"/>
                <a:gd name="T102" fmla="*/ 2171700 w 1368"/>
                <a:gd name="T103" fmla="*/ 117475 h 123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368" h="1230">
                  <a:moveTo>
                    <a:pt x="1368" y="26"/>
                  </a:moveTo>
                  <a:lnTo>
                    <a:pt x="1368" y="26"/>
                  </a:lnTo>
                  <a:lnTo>
                    <a:pt x="1368" y="0"/>
                  </a:lnTo>
                  <a:lnTo>
                    <a:pt x="1328" y="20"/>
                  </a:lnTo>
                  <a:lnTo>
                    <a:pt x="1290" y="38"/>
                  </a:lnTo>
                  <a:lnTo>
                    <a:pt x="1250" y="56"/>
                  </a:lnTo>
                  <a:lnTo>
                    <a:pt x="1210" y="72"/>
                  </a:lnTo>
                  <a:lnTo>
                    <a:pt x="1168" y="86"/>
                  </a:lnTo>
                  <a:lnTo>
                    <a:pt x="1126" y="100"/>
                  </a:lnTo>
                  <a:lnTo>
                    <a:pt x="1084" y="112"/>
                  </a:lnTo>
                  <a:lnTo>
                    <a:pt x="1042" y="124"/>
                  </a:lnTo>
                  <a:lnTo>
                    <a:pt x="998" y="134"/>
                  </a:lnTo>
                  <a:lnTo>
                    <a:pt x="954" y="144"/>
                  </a:lnTo>
                  <a:lnTo>
                    <a:pt x="910" y="150"/>
                  </a:lnTo>
                  <a:lnTo>
                    <a:pt x="866" y="158"/>
                  </a:lnTo>
                  <a:lnTo>
                    <a:pt x="820" y="162"/>
                  </a:lnTo>
                  <a:lnTo>
                    <a:pt x="776" y="166"/>
                  </a:lnTo>
                  <a:lnTo>
                    <a:pt x="730" y="168"/>
                  </a:lnTo>
                  <a:lnTo>
                    <a:pt x="684" y="168"/>
                  </a:lnTo>
                  <a:lnTo>
                    <a:pt x="638" y="168"/>
                  </a:lnTo>
                  <a:lnTo>
                    <a:pt x="592" y="166"/>
                  </a:lnTo>
                  <a:lnTo>
                    <a:pt x="546" y="162"/>
                  </a:lnTo>
                  <a:lnTo>
                    <a:pt x="502" y="158"/>
                  </a:lnTo>
                  <a:lnTo>
                    <a:pt x="456" y="150"/>
                  </a:lnTo>
                  <a:lnTo>
                    <a:pt x="412" y="144"/>
                  </a:lnTo>
                  <a:lnTo>
                    <a:pt x="370" y="134"/>
                  </a:lnTo>
                  <a:lnTo>
                    <a:pt x="326" y="124"/>
                  </a:lnTo>
                  <a:lnTo>
                    <a:pt x="284" y="112"/>
                  </a:lnTo>
                  <a:lnTo>
                    <a:pt x="240" y="100"/>
                  </a:lnTo>
                  <a:lnTo>
                    <a:pt x="200" y="86"/>
                  </a:lnTo>
                  <a:lnTo>
                    <a:pt x="158" y="72"/>
                  </a:lnTo>
                  <a:lnTo>
                    <a:pt x="118" y="56"/>
                  </a:lnTo>
                  <a:lnTo>
                    <a:pt x="78" y="38"/>
                  </a:lnTo>
                  <a:lnTo>
                    <a:pt x="38" y="20"/>
                  </a:lnTo>
                  <a:lnTo>
                    <a:pt x="0" y="0"/>
                  </a:lnTo>
                  <a:lnTo>
                    <a:pt x="0" y="26"/>
                  </a:lnTo>
                  <a:lnTo>
                    <a:pt x="0" y="74"/>
                  </a:lnTo>
                  <a:lnTo>
                    <a:pt x="2" y="120"/>
                  </a:lnTo>
                  <a:lnTo>
                    <a:pt x="6" y="168"/>
                  </a:lnTo>
                  <a:lnTo>
                    <a:pt x="12" y="214"/>
                  </a:lnTo>
                  <a:lnTo>
                    <a:pt x="18" y="260"/>
                  </a:lnTo>
                  <a:lnTo>
                    <a:pt x="28" y="306"/>
                  </a:lnTo>
                  <a:lnTo>
                    <a:pt x="38" y="350"/>
                  </a:lnTo>
                  <a:lnTo>
                    <a:pt x="48" y="396"/>
                  </a:lnTo>
                  <a:lnTo>
                    <a:pt x="62" y="440"/>
                  </a:lnTo>
                  <a:lnTo>
                    <a:pt x="76" y="482"/>
                  </a:lnTo>
                  <a:lnTo>
                    <a:pt x="92" y="524"/>
                  </a:lnTo>
                  <a:lnTo>
                    <a:pt x="108" y="566"/>
                  </a:lnTo>
                  <a:lnTo>
                    <a:pt x="126" y="608"/>
                  </a:lnTo>
                  <a:lnTo>
                    <a:pt x="146" y="648"/>
                  </a:lnTo>
                  <a:lnTo>
                    <a:pt x="166" y="688"/>
                  </a:lnTo>
                  <a:lnTo>
                    <a:pt x="188" y="728"/>
                  </a:lnTo>
                  <a:lnTo>
                    <a:pt x="210" y="766"/>
                  </a:lnTo>
                  <a:lnTo>
                    <a:pt x="236" y="804"/>
                  </a:lnTo>
                  <a:lnTo>
                    <a:pt x="260" y="840"/>
                  </a:lnTo>
                  <a:lnTo>
                    <a:pt x="288" y="876"/>
                  </a:lnTo>
                  <a:lnTo>
                    <a:pt x="314" y="912"/>
                  </a:lnTo>
                  <a:lnTo>
                    <a:pt x="344" y="946"/>
                  </a:lnTo>
                  <a:lnTo>
                    <a:pt x="374" y="978"/>
                  </a:lnTo>
                  <a:lnTo>
                    <a:pt x="404" y="1010"/>
                  </a:lnTo>
                  <a:lnTo>
                    <a:pt x="436" y="1042"/>
                  </a:lnTo>
                  <a:lnTo>
                    <a:pt x="468" y="1072"/>
                  </a:lnTo>
                  <a:lnTo>
                    <a:pt x="502" y="1102"/>
                  </a:lnTo>
                  <a:lnTo>
                    <a:pt x="536" y="1130"/>
                  </a:lnTo>
                  <a:lnTo>
                    <a:pt x="572" y="1156"/>
                  </a:lnTo>
                  <a:lnTo>
                    <a:pt x="608" y="1182"/>
                  </a:lnTo>
                  <a:lnTo>
                    <a:pt x="646" y="1206"/>
                  </a:lnTo>
                  <a:lnTo>
                    <a:pt x="684" y="1230"/>
                  </a:lnTo>
                  <a:lnTo>
                    <a:pt x="722" y="1206"/>
                  </a:lnTo>
                  <a:lnTo>
                    <a:pt x="758" y="1182"/>
                  </a:lnTo>
                  <a:lnTo>
                    <a:pt x="796" y="1156"/>
                  </a:lnTo>
                  <a:lnTo>
                    <a:pt x="830" y="1130"/>
                  </a:lnTo>
                  <a:lnTo>
                    <a:pt x="866" y="1102"/>
                  </a:lnTo>
                  <a:lnTo>
                    <a:pt x="898" y="1072"/>
                  </a:lnTo>
                  <a:lnTo>
                    <a:pt x="932" y="1042"/>
                  </a:lnTo>
                  <a:lnTo>
                    <a:pt x="964" y="1010"/>
                  </a:lnTo>
                  <a:lnTo>
                    <a:pt x="994" y="978"/>
                  </a:lnTo>
                  <a:lnTo>
                    <a:pt x="1024" y="946"/>
                  </a:lnTo>
                  <a:lnTo>
                    <a:pt x="1052" y="912"/>
                  </a:lnTo>
                  <a:lnTo>
                    <a:pt x="1080" y="876"/>
                  </a:lnTo>
                  <a:lnTo>
                    <a:pt x="1106" y="840"/>
                  </a:lnTo>
                  <a:lnTo>
                    <a:pt x="1132" y="804"/>
                  </a:lnTo>
                  <a:lnTo>
                    <a:pt x="1156" y="766"/>
                  </a:lnTo>
                  <a:lnTo>
                    <a:pt x="1180" y="728"/>
                  </a:lnTo>
                  <a:lnTo>
                    <a:pt x="1202" y="688"/>
                  </a:lnTo>
                  <a:lnTo>
                    <a:pt x="1222" y="648"/>
                  </a:lnTo>
                  <a:lnTo>
                    <a:pt x="1242" y="608"/>
                  </a:lnTo>
                  <a:lnTo>
                    <a:pt x="1260" y="566"/>
                  </a:lnTo>
                  <a:lnTo>
                    <a:pt x="1276" y="524"/>
                  </a:lnTo>
                  <a:lnTo>
                    <a:pt x="1292" y="482"/>
                  </a:lnTo>
                  <a:lnTo>
                    <a:pt x="1306" y="440"/>
                  </a:lnTo>
                  <a:lnTo>
                    <a:pt x="1318" y="396"/>
                  </a:lnTo>
                  <a:lnTo>
                    <a:pt x="1330" y="350"/>
                  </a:lnTo>
                  <a:lnTo>
                    <a:pt x="1340" y="306"/>
                  </a:lnTo>
                  <a:lnTo>
                    <a:pt x="1348" y="260"/>
                  </a:lnTo>
                  <a:lnTo>
                    <a:pt x="1356" y="214"/>
                  </a:lnTo>
                  <a:lnTo>
                    <a:pt x="1360" y="168"/>
                  </a:lnTo>
                  <a:lnTo>
                    <a:pt x="1364" y="120"/>
                  </a:lnTo>
                  <a:lnTo>
                    <a:pt x="1368" y="74"/>
                  </a:lnTo>
                  <a:lnTo>
                    <a:pt x="1368" y="26"/>
                  </a:lnTo>
                </a:path>
              </a:pathLst>
            </a:custGeom>
            <a:solidFill>
              <a:srgbClr val="FA90A7"/>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34" name="Freeform 15"/>
            <p:cNvSpPr>
              <a:spLocks noEditPoints="1"/>
            </p:cNvSpPr>
            <p:nvPr>
              <p:custDataLst>
                <p:tags r:id="rId9"/>
              </p:custDataLst>
            </p:nvPr>
          </p:nvSpPr>
          <p:spPr bwMode="auto">
            <a:xfrm>
              <a:off x="7923" y="5323"/>
              <a:ext cx="550" cy="414"/>
            </a:xfrm>
            <a:custGeom>
              <a:avLst/>
              <a:gdLst>
                <a:gd name="T0" fmla="*/ 368390 w 696"/>
                <a:gd name="T1" fmla="*/ 8370 h 522"/>
                <a:gd name="T2" fmla="*/ 99009 w 696"/>
                <a:gd name="T3" fmla="*/ 0 h 522"/>
                <a:gd name="T4" fmla="*/ 8358 w 696"/>
                <a:gd name="T5" fmla="*/ 79190 h 522"/>
                <a:gd name="T6" fmla="*/ 7072 w 696"/>
                <a:gd name="T7" fmla="*/ 117820 h 522"/>
                <a:gd name="T8" fmla="*/ 223735 w 696"/>
                <a:gd name="T9" fmla="*/ 336076 h 522"/>
                <a:gd name="T10" fmla="*/ 440397 w 696"/>
                <a:gd name="T11" fmla="*/ 117820 h 522"/>
                <a:gd name="T12" fmla="*/ 439111 w 696"/>
                <a:gd name="T13" fmla="*/ 79190 h 522"/>
                <a:gd name="T14" fmla="*/ 192875 w 696"/>
                <a:gd name="T15" fmla="*/ 97861 h 522"/>
                <a:gd name="T16" fmla="*/ 254594 w 696"/>
                <a:gd name="T17" fmla="*/ 97861 h 522"/>
                <a:gd name="T18" fmla="*/ 272596 w 696"/>
                <a:gd name="T19" fmla="*/ 30904 h 522"/>
                <a:gd name="T20" fmla="*/ 265524 w 696"/>
                <a:gd name="T21" fmla="*/ 88848 h 522"/>
                <a:gd name="T22" fmla="*/ 181945 w 696"/>
                <a:gd name="T23" fmla="*/ 88848 h 522"/>
                <a:gd name="T24" fmla="*/ 174873 w 696"/>
                <a:gd name="T25" fmla="*/ 30904 h 522"/>
                <a:gd name="T26" fmla="*/ 181945 w 696"/>
                <a:gd name="T27" fmla="*/ 88848 h 522"/>
                <a:gd name="T28" fmla="*/ 223735 w 696"/>
                <a:gd name="T29" fmla="*/ 286502 h 522"/>
                <a:gd name="T30" fmla="*/ 258452 w 696"/>
                <a:gd name="T31" fmla="*/ 112025 h 522"/>
                <a:gd name="T32" fmla="*/ 341388 w 696"/>
                <a:gd name="T33" fmla="*/ 112025 h 522"/>
                <a:gd name="T34" fmla="*/ 272596 w 696"/>
                <a:gd name="T35" fmla="*/ 112025 h 522"/>
                <a:gd name="T36" fmla="*/ 311171 w 696"/>
                <a:gd name="T37" fmla="*/ 69533 h 522"/>
                <a:gd name="T38" fmla="*/ 276454 w 696"/>
                <a:gd name="T39" fmla="*/ 97861 h 522"/>
                <a:gd name="T40" fmla="*/ 338816 w 696"/>
                <a:gd name="T41" fmla="*/ 28328 h 522"/>
                <a:gd name="T42" fmla="*/ 289312 w 696"/>
                <a:gd name="T43" fmla="*/ 28328 h 522"/>
                <a:gd name="T44" fmla="*/ 192875 w 696"/>
                <a:gd name="T45" fmla="*/ 28328 h 522"/>
                <a:gd name="T46" fmla="*/ 223735 w 696"/>
                <a:gd name="T47" fmla="*/ 54081 h 522"/>
                <a:gd name="T48" fmla="*/ 108653 w 696"/>
                <a:gd name="T49" fmla="*/ 28328 h 522"/>
                <a:gd name="T50" fmla="*/ 135655 w 696"/>
                <a:gd name="T51" fmla="*/ 50218 h 522"/>
                <a:gd name="T52" fmla="*/ 171015 w 696"/>
                <a:gd name="T53" fmla="*/ 97861 h 522"/>
                <a:gd name="T54" fmla="*/ 136298 w 696"/>
                <a:gd name="T55" fmla="*/ 69533 h 522"/>
                <a:gd name="T56" fmla="*/ 208947 w 696"/>
                <a:gd name="T57" fmla="*/ 283926 h 522"/>
                <a:gd name="T58" fmla="*/ 174873 w 696"/>
                <a:gd name="T59" fmla="*/ 112025 h 522"/>
                <a:gd name="T60" fmla="*/ 39861 w 696"/>
                <a:gd name="T61" fmla="*/ 112025 h 522"/>
                <a:gd name="T62" fmla="*/ 177445 w 696"/>
                <a:gd name="T63" fmla="*/ 258817 h 522"/>
                <a:gd name="T64" fmla="*/ 407608 w 696"/>
                <a:gd name="T65" fmla="*/ 112025 h 522"/>
                <a:gd name="T66" fmla="*/ 357461 w 696"/>
                <a:gd name="T67" fmla="*/ 112025 h 522"/>
                <a:gd name="T68" fmla="*/ 322101 w 696"/>
                <a:gd name="T69" fmla="*/ 60519 h 522"/>
                <a:gd name="T70" fmla="*/ 418538 w 696"/>
                <a:gd name="T71" fmla="*/ 97861 h 522"/>
                <a:gd name="T72" fmla="*/ 93223 w 696"/>
                <a:gd name="T73" fmla="*/ 33479 h 522"/>
                <a:gd name="T74" fmla="*/ 88079 w 696"/>
                <a:gd name="T75" fmla="*/ 97861 h 522"/>
                <a:gd name="T76" fmla="*/ 93223 w 696"/>
                <a:gd name="T77" fmla="*/ 33479 h 52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96" h="522">
                  <a:moveTo>
                    <a:pt x="683" y="123"/>
                  </a:moveTo>
                  <a:cubicBezTo>
                    <a:pt x="573" y="13"/>
                    <a:pt x="573" y="13"/>
                    <a:pt x="573" y="13"/>
                  </a:cubicBezTo>
                  <a:cubicBezTo>
                    <a:pt x="565" y="5"/>
                    <a:pt x="554" y="0"/>
                    <a:pt x="542" y="0"/>
                  </a:cubicBezTo>
                  <a:cubicBezTo>
                    <a:pt x="154" y="0"/>
                    <a:pt x="154" y="0"/>
                    <a:pt x="154" y="0"/>
                  </a:cubicBezTo>
                  <a:cubicBezTo>
                    <a:pt x="142" y="0"/>
                    <a:pt x="131" y="5"/>
                    <a:pt x="123" y="13"/>
                  </a:cubicBezTo>
                  <a:cubicBezTo>
                    <a:pt x="13" y="123"/>
                    <a:pt x="13" y="123"/>
                    <a:pt x="13" y="123"/>
                  </a:cubicBezTo>
                  <a:cubicBezTo>
                    <a:pt x="4" y="132"/>
                    <a:pt x="0" y="143"/>
                    <a:pt x="0" y="154"/>
                  </a:cubicBezTo>
                  <a:cubicBezTo>
                    <a:pt x="0" y="165"/>
                    <a:pt x="4" y="175"/>
                    <a:pt x="11" y="183"/>
                  </a:cubicBezTo>
                  <a:cubicBezTo>
                    <a:pt x="315" y="507"/>
                    <a:pt x="315" y="507"/>
                    <a:pt x="315" y="507"/>
                  </a:cubicBezTo>
                  <a:cubicBezTo>
                    <a:pt x="324" y="516"/>
                    <a:pt x="336" y="522"/>
                    <a:pt x="348" y="522"/>
                  </a:cubicBezTo>
                  <a:cubicBezTo>
                    <a:pt x="360" y="522"/>
                    <a:pt x="372" y="516"/>
                    <a:pt x="381" y="507"/>
                  </a:cubicBezTo>
                  <a:cubicBezTo>
                    <a:pt x="685" y="183"/>
                    <a:pt x="685" y="183"/>
                    <a:pt x="685" y="183"/>
                  </a:cubicBezTo>
                  <a:cubicBezTo>
                    <a:pt x="692" y="175"/>
                    <a:pt x="696" y="164"/>
                    <a:pt x="696" y="154"/>
                  </a:cubicBezTo>
                  <a:cubicBezTo>
                    <a:pt x="696" y="143"/>
                    <a:pt x="692" y="132"/>
                    <a:pt x="683" y="123"/>
                  </a:cubicBezTo>
                  <a:close/>
                  <a:moveTo>
                    <a:pt x="396" y="152"/>
                  </a:moveTo>
                  <a:cubicBezTo>
                    <a:pt x="300" y="152"/>
                    <a:pt x="300" y="152"/>
                    <a:pt x="300" y="152"/>
                  </a:cubicBezTo>
                  <a:cubicBezTo>
                    <a:pt x="348" y="112"/>
                    <a:pt x="348" y="112"/>
                    <a:pt x="348" y="112"/>
                  </a:cubicBezTo>
                  <a:lnTo>
                    <a:pt x="396" y="152"/>
                  </a:lnTo>
                  <a:close/>
                  <a:moveTo>
                    <a:pt x="365" y="98"/>
                  </a:moveTo>
                  <a:cubicBezTo>
                    <a:pt x="424" y="48"/>
                    <a:pt x="424" y="48"/>
                    <a:pt x="424" y="48"/>
                  </a:cubicBezTo>
                  <a:cubicBezTo>
                    <a:pt x="468" y="92"/>
                    <a:pt x="468" y="92"/>
                    <a:pt x="468" y="92"/>
                  </a:cubicBezTo>
                  <a:cubicBezTo>
                    <a:pt x="413" y="138"/>
                    <a:pt x="413" y="138"/>
                    <a:pt x="413" y="138"/>
                  </a:cubicBezTo>
                  <a:lnTo>
                    <a:pt x="365" y="98"/>
                  </a:lnTo>
                  <a:close/>
                  <a:moveTo>
                    <a:pt x="283" y="138"/>
                  </a:moveTo>
                  <a:cubicBezTo>
                    <a:pt x="228" y="92"/>
                    <a:pt x="228" y="92"/>
                    <a:pt x="228" y="92"/>
                  </a:cubicBezTo>
                  <a:cubicBezTo>
                    <a:pt x="272" y="48"/>
                    <a:pt x="272" y="48"/>
                    <a:pt x="272" y="48"/>
                  </a:cubicBezTo>
                  <a:cubicBezTo>
                    <a:pt x="331" y="98"/>
                    <a:pt x="331" y="98"/>
                    <a:pt x="331" y="98"/>
                  </a:cubicBezTo>
                  <a:lnTo>
                    <a:pt x="283" y="138"/>
                  </a:lnTo>
                  <a:close/>
                  <a:moveTo>
                    <a:pt x="402" y="174"/>
                  </a:moveTo>
                  <a:cubicBezTo>
                    <a:pt x="348" y="445"/>
                    <a:pt x="348" y="445"/>
                    <a:pt x="348" y="445"/>
                  </a:cubicBezTo>
                  <a:cubicBezTo>
                    <a:pt x="294" y="174"/>
                    <a:pt x="294" y="174"/>
                    <a:pt x="294" y="174"/>
                  </a:cubicBezTo>
                  <a:lnTo>
                    <a:pt x="402" y="174"/>
                  </a:lnTo>
                  <a:close/>
                  <a:moveTo>
                    <a:pt x="424" y="174"/>
                  </a:moveTo>
                  <a:cubicBezTo>
                    <a:pt x="531" y="174"/>
                    <a:pt x="531" y="174"/>
                    <a:pt x="531" y="174"/>
                  </a:cubicBezTo>
                  <a:cubicBezTo>
                    <a:pt x="371" y="441"/>
                    <a:pt x="371" y="441"/>
                    <a:pt x="371" y="441"/>
                  </a:cubicBezTo>
                  <a:lnTo>
                    <a:pt x="424" y="174"/>
                  </a:lnTo>
                  <a:close/>
                  <a:moveTo>
                    <a:pt x="430" y="152"/>
                  </a:moveTo>
                  <a:cubicBezTo>
                    <a:pt x="484" y="108"/>
                    <a:pt x="484" y="108"/>
                    <a:pt x="484" y="108"/>
                  </a:cubicBezTo>
                  <a:cubicBezTo>
                    <a:pt x="528" y="152"/>
                    <a:pt x="528" y="152"/>
                    <a:pt x="528" y="152"/>
                  </a:cubicBezTo>
                  <a:lnTo>
                    <a:pt x="430" y="152"/>
                  </a:lnTo>
                  <a:close/>
                  <a:moveTo>
                    <a:pt x="450" y="44"/>
                  </a:moveTo>
                  <a:cubicBezTo>
                    <a:pt x="527" y="44"/>
                    <a:pt x="527" y="44"/>
                    <a:pt x="527" y="44"/>
                  </a:cubicBezTo>
                  <a:cubicBezTo>
                    <a:pt x="485" y="78"/>
                    <a:pt x="485" y="78"/>
                    <a:pt x="485" y="78"/>
                  </a:cubicBezTo>
                  <a:lnTo>
                    <a:pt x="450" y="44"/>
                  </a:lnTo>
                  <a:close/>
                  <a:moveTo>
                    <a:pt x="348" y="84"/>
                  </a:moveTo>
                  <a:cubicBezTo>
                    <a:pt x="300" y="44"/>
                    <a:pt x="300" y="44"/>
                    <a:pt x="300" y="44"/>
                  </a:cubicBezTo>
                  <a:cubicBezTo>
                    <a:pt x="396" y="44"/>
                    <a:pt x="396" y="44"/>
                    <a:pt x="396" y="44"/>
                  </a:cubicBezTo>
                  <a:lnTo>
                    <a:pt x="348" y="84"/>
                  </a:lnTo>
                  <a:close/>
                  <a:moveTo>
                    <a:pt x="211" y="78"/>
                  </a:moveTo>
                  <a:cubicBezTo>
                    <a:pt x="169" y="44"/>
                    <a:pt x="169" y="44"/>
                    <a:pt x="169" y="44"/>
                  </a:cubicBezTo>
                  <a:cubicBezTo>
                    <a:pt x="246" y="44"/>
                    <a:pt x="246" y="44"/>
                    <a:pt x="246" y="44"/>
                  </a:cubicBezTo>
                  <a:lnTo>
                    <a:pt x="211" y="78"/>
                  </a:lnTo>
                  <a:close/>
                  <a:moveTo>
                    <a:pt x="212" y="108"/>
                  </a:moveTo>
                  <a:cubicBezTo>
                    <a:pt x="266" y="152"/>
                    <a:pt x="266" y="152"/>
                    <a:pt x="266" y="152"/>
                  </a:cubicBezTo>
                  <a:cubicBezTo>
                    <a:pt x="168" y="152"/>
                    <a:pt x="168" y="152"/>
                    <a:pt x="168" y="152"/>
                  </a:cubicBezTo>
                  <a:lnTo>
                    <a:pt x="212" y="108"/>
                  </a:lnTo>
                  <a:close/>
                  <a:moveTo>
                    <a:pt x="272" y="174"/>
                  </a:moveTo>
                  <a:cubicBezTo>
                    <a:pt x="325" y="441"/>
                    <a:pt x="325" y="441"/>
                    <a:pt x="325" y="441"/>
                  </a:cubicBezTo>
                  <a:cubicBezTo>
                    <a:pt x="165" y="174"/>
                    <a:pt x="165" y="174"/>
                    <a:pt x="165" y="174"/>
                  </a:cubicBezTo>
                  <a:lnTo>
                    <a:pt x="272" y="174"/>
                  </a:lnTo>
                  <a:close/>
                  <a:moveTo>
                    <a:pt x="276" y="402"/>
                  </a:moveTo>
                  <a:cubicBezTo>
                    <a:pt x="62" y="174"/>
                    <a:pt x="62" y="174"/>
                    <a:pt x="62" y="174"/>
                  </a:cubicBezTo>
                  <a:cubicBezTo>
                    <a:pt x="140" y="174"/>
                    <a:pt x="140" y="174"/>
                    <a:pt x="140" y="174"/>
                  </a:cubicBezTo>
                  <a:lnTo>
                    <a:pt x="276" y="402"/>
                  </a:lnTo>
                  <a:close/>
                  <a:moveTo>
                    <a:pt x="556" y="174"/>
                  </a:moveTo>
                  <a:cubicBezTo>
                    <a:pt x="634" y="174"/>
                    <a:pt x="634" y="174"/>
                    <a:pt x="634" y="174"/>
                  </a:cubicBezTo>
                  <a:cubicBezTo>
                    <a:pt x="420" y="402"/>
                    <a:pt x="420" y="402"/>
                    <a:pt x="420" y="402"/>
                  </a:cubicBezTo>
                  <a:lnTo>
                    <a:pt x="556" y="174"/>
                  </a:lnTo>
                  <a:close/>
                  <a:moveTo>
                    <a:pt x="559" y="152"/>
                  </a:moveTo>
                  <a:cubicBezTo>
                    <a:pt x="501" y="94"/>
                    <a:pt x="501" y="94"/>
                    <a:pt x="501" y="94"/>
                  </a:cubicBezTo>
                  <a:cubicBezTo>
                    <a:pt x="551" y="52"/>
                    <a:pt x="551" y="52"/>
                    <a:pt x="551" y="52"/>
                  </a:cubicBezTo>
                  <a:cubicBezTo>
                    <a:pt x="651" y="152"/>
                    <a:pt x="651" y="152"/>
                    <a:pt x="651" y="152"/>
                  </a:cubicBezTo>
                  <a:lnTo>
                    <a:pt x="559" y="152"/>
                  </a:lnTo>
                  <a:close/>
                  <a:moveTo>
                    <a:pt x="145" y="52"/>
                  </a:moveTo>
                  <a:cubicBezTo>
                    <a:pt x="195" y="94"/>
                    <a:pt x="195" y="94"/>
                    <a:pt x="195" y="94"/>
                  </a:cubicBezTo>
                  <a:cubicBezTo>
                    <a:pt x="137" y="152"/>
                    <a:pt x="137" y="152"/>
                    <a:pt x="137" y="152"/>
                  </a:cubicBezTo>
                  <a:cubicBezTo>
                    <a:pt x="44" y="152"/>
                    <a:pt x="44" y="152"/>
                    <a:pt x="44" y="152"/>
                  </a:cubicBezTo>
                  <a:lnTo>
                    <a:pt x="145" y="5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grpSp>
          <p:nvGrpSpPr>
            <p:cNvPr id="35" name="Group 25"/>
            <p:cNvGrpSpPr/>
            <p:nvPr/>
          </p:nvGrpSpPr>
          <p:grpSpPr bwMode="auto">
            <a:xfrm>
              <a:off x="10214" y="5165"/>
              <a:ext cx="453" cy="603"/>
              <a:chOff x="3175" y="1588"/>
              <a:chExt cx="1643063" cy="2185987"/>
            </a:xfrm>
          </p:grpSpPr>
          <p:sp>
            <p:nvSpPr>
              <p:cNvPr id="36" name="Freeform 19"/>
              <p:cNvSpPr>
                <a:spLocks noEditPoints="1"/>
              </p:cNvSpPr>
              <p:nvPr>
                <p:custDataLst>
                  <p:tags r:id="rId10"/>
                </p:custDataLst>
              </p:nvPr>
            </p:nvSpPr>
            <p:spPr bwMode="auto">
              <a:xfrm>
                <a:off x="3175" y="1588"/>
                <a:ext cx="1643063" cy="2185987"/>
              </a:xfrm>
              <a:custGeom>
                <a:avLst/>
                <a:gdLst>
                  <a:gd name="T0" fmla="*/ 1439097 w 435"/>
                  <a:gd name="T1" fmla="*/ 889471 h 580"/>
                  <a:gd name="T2" fmla="*/ 1439097 w 435"/>
                  <a:gd name="T3" fmla="*/ 614338 h 580"/>
                  <a:gd name="T4" fmla="*/ 823420 w 435"/>
                  <a:gd name="T5" fmla="*/ 0 h 580"/>
                  <a:gd name="T6" fmla="*/ 203966 w 435"/>
                  <a:gd name="T7" fmla="*/ 614338 h 580"/>
                  <a:gd name="T8" fmla="*/ 203966 w 435"/>
                  <a:gd name="T9" fmla="*/ 889471 h 580"/>
                  <a:gd name="T10" fmla="*/ 0 w 435"/>
                  <a:gd name="T11" fmla="*/ 1092994 h 580"/>
                  <a:gd name="T12" fmla="*/ 0 w 435"/>
                  <a:gd name="T13" fmla="*/ 1296516 h 580"/>
                  <a:gd name="T14" fmla="*/ 0 w 435"/>
                  <a:gd name="T15" fmla="*/ 1368126 h 580"/>
                  <a:gd name="T16" fmla="*/ 0 w 435"/>
                  <a:gd name="T17" fmla="*/ 1503808 h 580"/>
                  <a:gd name="T18" fmla="*/ 0 w 435"/>
                  <a:gd name="T19" fmla="*/ 1571649 h 580"/>
                  <a:gd name="T20" fmla="*/ 615676 w 435"/>
                  <a:gd name="T21" fmla="*/ 2185987 h 580"/>
                  <a:gd name="T22" fmla="*/ 1027387 w 435"/>
                  <a:gd name="T23" fmla="*/ 2185987 h 580"/>
                  <a:gd name="T24" fmla="*/ 1643063 w 435"/>
                  <a:gd name="T25" fmla="*/ 1571649 h 580"/>
                  <a:gd name="T26" fmla="*/ 1643063 w 435"/>
                  <a:gd name="T27" fmla="*/ 1503808 h 580"/>
                  <a:gd name="T28" fmla="*/ 1643063 w 435"/>
                  <a:gd name="T29" fmla="*/ 1368126 h 580"/>
                  <a:gd name="T30" fmla="*/ 1643063 w 435"/>
                  <a:gd name="T31" fmla="*/ 1296516 h 580"/>
                  <a:gd name="T32" fmla="*/ 1643063 w 435"/>
                  <a:gd name="T33" fmla="*/ 1092994 h 580"/>
                  <a:gd name="T34" fmla="*/ 1439097 w 435"/>
                  <a:gd name="T35" fmla="*/ 889471 h 580"/>
                  <a:gd name="T36" fmla="*/ 343721 w 435"/>
                  <a:gd name="T37" fmla="*/ 614338 h 580"/>
                  <a:gd name="T38" fmla="*/ 823420 w 435"/>
                  <a:gd name="T39" fmla="*/ 135682 h 580"/>
                  <a:gd name="T40" fmla="*/ 1299342 w 435"/>
                  <a:gd name="T41" fmla="*/ 614338 h 580"/>
                  <a:gd name="T42" fmla="*/ 1299342 w 435"/>
                  <a:gd name="T43" fmla="*/ 889471 h 580"/>
                  <a:gd name="T44" fmla="*/ 1163364 w 435"/>
                  <a:gd name="T45" fmla="*/ 889471 h 580"/>
                  <a:gd name="T46" fmla="*/ 1163364 w 435"/>
                  <a:gd name="T47" fmla="*/ 614338 h 580"/>
                  <a:gd name="T48" fmla="*/ 823420 w 435"/>
                  <a:gd name="T49" fmla="*/ 275133 h 580"/>
                  <a:gd name="T50" fmla="*/ 479699 w 435"/>
                  <a:gd name="T51" fmla="*/ 614338 h 580"/>
                  <a:gd name="T52" fmla="*/ 479699 w 435"/>
                  <a:gd name="T53" fmla="*/ 889471 h 580"/>
                  <a:gd name="T54" fmla="*/ 343721 w 435"/>
                  <a:gd name="T55" fmla="*/ 889471 h 580"/>
                  <a:gd name="T56" fmla="*/ 343721 w 435"/>
                  <a:gd name="T57" fmla="*/ 614338 h 580"/>
                  <a:gd name="T58" fmla="*/ 1095375 w 435"/>
                  <a:gd name="T59" fmla="*/ 614338 h 580"/>
                  <a:gd name="T60" fmla="*/ 1095375 w 435"/>
                  <a:gd name="T61" fmla="*/ 614338 h 580"/>
                  <a:gd name="T62" fmla="*/ 1095375 w 435"/>
                  <a:gd name="T63" fmla="*/ 889471 h 580"/>
                  <a:gd name="T64" fmla="*/ 547688 w 435"/>
                  <a:gd name="T65" fmla="*/ 889471 h 580"/>
                  <a:gd name="T66" fmla="*/ 547688 w 435"/>
                  <a:gd name="T67" fmla="*/ 614338 h 580"/>
                  <a:gd name="T68" fmla="*/ 547688 w 435"/>
                  <a:gd name="T69" fmla="*/ 614338 h 580"/>
                  <a:gd name="T70" fmla="*/ 823420 w 435"/>
                  <a:gd name="T71" fmla="*/ 342974 h 580"/>
                  <a:gd name="T72" fmla="*/ 1095375 w 435"/>
                  <a:gd name="T73" fmla="*/ 614338 h 580"/>
                  <a:gd name="T74" fmla="*/ 1507085 w 435"/>
                  <a:gd name="T75" fmla="*/ 1296516 h 580"/>
                  <a:gd name="T76" fmla="*/ 1507085 w 435"/>
                  <a:gd name="T77" fmla="*/ 1368126 h 580"/>
                  <a:gd name="T78" fmla="*/ 1507085 w 435"/>
                  <a:gd name="T79" fmla="*/ 1503808 h 580"/>
                  <a:gd name="T80" fmla="*/ 1507085 w 435"/>
                  <a:gd name="T81" fmla="*/ 1571649 h 580"/>
                  <a:gd name="T82" fmla="*/ 1027387 w 435"/>
                  <a:gd name="T83" fmla="*/ 2050305 h 580"/>
                  <a:gd name="T84" fmla="*/ 615676 w 435"/>
                  <a:gd name="T85" fmla="*/ 2050305 h 580"/>
                  <a:gd name="T86" fmla="*/ 135978 w 435"/>
                  <a:gd name="T87" fmla="*/ 1571649 h 580"/>
                  <a:gd name="T88" fmla="*/ 135978 w 435"/>
                  <a:gd name="T89" fmla="*/ 1503808 h 580"/>
                  <a:gd name="T90" fmla="*/ 135978 w 435"/>
                  <a:gd name="T91" fmla="*/ 1368126 h 580"/>
                  <a:gd name="T92" fmla="*/ 135978 w 435"/>
                  <a:gd name="T93" fmla="*/ 1296516 h 580"/>
                  <a:gd name="T94" fmla="*/ 135978 w 435"/>
                  <a:gd name="T95" fmla="*/ 1092994 h 580"/>
                  <a:gd name="T96" fmla="*/ 203966 w 435"/>
                  <a:gd name="T97" fmla="*/ 1025153 h 580"/>
                  <a:gd name="T98" fmla="*/ 343721 w 435"/>
                  <a:gd name="T99" fmla="*/ 1025153 h 580"/>
                  <a:gd name="T100" fmla="*/ 1299342 w 435"/>
                  <a:gd name="T101" fmla="*/ 1025153 h 580"/>
                  <a:gd name="T102" fmla="*/ 1439097 w 435"/>
                  <a:gd name="T103" fmla="*/ 1025153 h 580"/>
                  <a:gd name="T104" fmla="*/ 1507085 w 435"/>
                  <a:gd name="T105" fmla="*/ 1092994 h 580"/>
                  <a:gd name="T106" fmla="*/ 1507085 w 435"/>
                  <a:gd name="T107" fmla="*/ 1296516 h 58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435" h="580">
                    <a:moveTo>
                      <a:pt x="381" y="236"/>
                    </a:moveTo>
                    <a:cubicBezTo>
                      <a:pt x="381" y="163"/>
                      <a:pt x="381" y="163"/>
                      <a:pt x="381" y="163"/>
                    </a:cubicBezTo>
                    <a:cubicBezTo>
                      <a:pt x="381" y="73"/>
                      <a:pt x="308" y="0"/>
                      <a:pt x="218" y="0"/>
                    </a:cubicBezTo>
                    <a:cubicBezTo>
                      <a:pt x="127" y="0"/>
                      <a:pt x="54" y="73"/>
                      <a:pt x="54" y="163"/>
                    </a:cubicBezTo>
                    <a:cubicBezTo>
                      <a:pt x="54" y="236"/>
                      <a:pt x="54" y="236"/>
                      <a:pt x="54" y="236"/>
                    </a:cubicBezTo>
                    <a:cubicBezTo>
                      <a:pt x="24" y="236"/>
                      <a:pt x="0" y="260"/>
                      <a:pt x="0" y="290"/>
                    </a:cubicBezTo>
                    <a:cubicBezTo>
                      <a:pt x="0" y="344"/>
                      <a:pt x="0" y="344"/>
                      <a:pt x="0" y="344"/>
                    </a:cubicBezTo>
                    <a:cubicBezTo>
                      <a:pt x="0" y="363"/>
                      <a:pt x="0" y="363"/>
                      <a:pt x="0" y="363"/>
                    </a:cubicBezTo>
                    <a:cubicBezTo>
                      <a:pt x="0" y="399"/>
                      <a:pt x="0" y="399"/>
                      <a:pt x="0" y="399"/>
                    </a:cubicBezTo>
                    <a:cubicBezTo>
                      <a:pt x="0" y="417"/>
                      <a:pt x="0" y="417"/>
                      <a:pt x="0" y="417"/>
                    </a:cubicBezTo>
                    <a:cubicBezTo>
                      <a:pt x="0" y="507"/>
                      <a:pt x="73" y="580"/>
                      <a:pt x="163" y="580"/>
                    </a:cubicBezTo>
                    <a:cubicBezTo>
                      <a:pt x="272" y="580"/>
                      <a:pt x="272" y="580"/>
                      <a:pt x="272" y="580"/>
                    </a:cubicBezTo>
                    <a:cubicBezTo>
                      <a:pt x="362" y="580"/>
                      <a:pt x="435" y="507"/>
                      <a:pt x="435" y="417"/>
                    </a:cubicBezTo>
                    <a:cubicBezTo>
                      <a:pt x="435" y="399"/>
                      <a:pt x="435" y="399"/>
                      <a:pt x="435" y="399"/>
                    </a:cubicBezTo>
                    <a:cubicBezTo>
                      <a:pt x="435" y="363"/>
                      <a:pt x="435" y="363"/>
                      <a:pt x="435" y="363"/>
                    </a:cubicBezTo>
                    <a:cubicBezTo>
                      <a:pt x="435" y="344"/>
                      <a:pt x="435" y="344"/>
                      <a:pt x="435" y="344"/>
                    </a:cubicBezTo>
                    <a:cubicBezTo>
                      <a:pt x="435" y="290"/>
                      <a:pt x="435" y="290"/>
                      <a:pt x="435" y="290"/>
                    </a:cubicBezTo>
                    <a:cubicBezTo>
                      <a:pt x="435" y="260"/>
                      <a:pt x="411" y="236"/>
                      <a:pt x="381" y="236"/>
                    </a:cubicBezTo>
                    <a:close/>
                    <a:moveTo>
                      <a:pt x="91" y="163"/>
                    </a:moveTo>
                    <a:cubicBezTo>
                      <a:pt x="91" y="93"/>
                      <a:pt x="147" y="36"/>
                      <a:pt x="218" y="36"/>
                    </a:cubicBezTo>
                    <a:cubicBezTo>
                      <a:pt x="288" y="36"/>
                      <a:pt x="344" y="93"/>
                      <a:pt x="344" y="163"/>
                    </a:cubicBezTo>
                    <a:cubicBezTo>
                      <a:pt x="344" y="236"/>
                      <a:pt x="344" y="236"/>
                      <a:pt x="344" y="236"/>
                    </a:cubicBezTo>
                    <a:cubicBezTo>
                      <a:pt x="308" y="236"/>
                      <a:pt x="308" y="236"/>
                      <a:pt x="308" y="236"/>
                    </a:cubicBezTo>
                    <a:cubicBezTo>
                      <a:pt x="308" y="163"/>
                      <a:pt x="308" y="163"/>
                      <a:pt x="308" y="163"/>
                    </a:cubicBezTo>
                    <a:cubicBezTo>
                      <a:pt x="308" y="113"/>
                      <a:pt x="268" y="73"/>
                      <a:pt x="218" y="73"/>
                    </a:cubicBezTo>
                    <a:cubicBezTo>
                      <a:pt x="167" y="73"/>
                      <a:pt x="127" y="113"/>
                      <a:pt x="127" y="163"/>
                    </a:cubicBezTo>
                    <a:cubicBezTo>
                      <a:pt x="127" y="236"/>
                      <a:pt x="127" y="236"/>
                      <a:pt x="127" y="236"/>
                    </a:cubicBezTo>
                    <a:cubicBezTo>
                      <a:pt x="91" y="236"/>
                      <a:pt x="91" y="236"/>
                      <a:pt x="91" y="236"/>
                    </a:cubicBezTo>
                    <a:lnTo>
                      <a:pt x="91" y="163"/>
                    </a:lnTo>
                    <a:close/>
                    <a:moveTo>
                      <a:pt x="290" y="163"/>
                    </a:moveTo>
                    <a:cubicBezTo>
                      <a:pt x="290" y="163"/>
                      <a:pt x="290" y="163"/>
                      <a:pt x="290" y="163"/>
                    </a:cubicBezTo>
                    <a:cubicBezTo>
                      <a:pt x="290" y="236"/>
                      <a:pt x="290" y="236"/>
                      <a:pt x="290" y="236"/>
                    </a:cubicBezTo>
                    <a:cubicBezTo>
                      <a:pt x="145" y="236"/>
                      <a:pt x="145" y="236"/>
                      <a:pt x="145" y="236"/>
                    </a:cubicBezTo>
                    <a:cubicBezTo>
                      <a:pt x="145" y="163"/>
                      <a:pt x="145" y="163"/>
                      <a:pt x="145" y="163"/>
                    </a:cubicBezTo>
                    <a:cubicBezTo>
                      <a:pt x="145" y="163"/>
                      <a:pt x="145" y="163"/>
                      <a:pt x="145" y="163"/>
                    </a:cubicBezTo>
                    <a:cubicBezTo>
                      <a:pt x="145" y="123"/>
                      <a:pt x="177" y="91"/>
                      <a:pt x="218" y="91"/>
                    </a:cubicBezTo>
                    <a:cubicBezTo>
                      <a:pt x="258" y="91"/>
                      <a:pt x="290" y="123"/>
                      <a:pt x="290" y="163"/>
                    </a:cubicBezTo>
                    <a:close/>
                    <a:moveTo>
                      <a:pt x="399" y="344"/>
                    </a:moveTo>
                    <a:cubicBezTo>
                      <a:pt x="399" y="363"/>
                      <a:pt x="399" y="363"/>
                      <a:pt x="399" y="363"/>
                    </a:cubicBezTo>
                    <a:cubicBezTo>
                      <a:pt x="399" y="399"/>
                      <a:pt x="399" y="399"/>
                      <a:pt x="399" y="399"/>
                    </a:cubicBezTo>
                    <a:cubicBezTo>
                      <a:pt x="399" y="417"/>
                      <a:pt x="399" y="417"/>
                      <a:pt x="399" y="417"/>
                    </a:cubicBezTo>
                    <a:cubicBezTo>
                      <a:pt x="399" y="487"/>
                      <a:pt x="342" y="544"/>
                      <a:pt x="272" y="544"/>
                    </a:cubicBezTo>
                    <a:cubicBezTo>
                      <a:pt x="163" y="544"/>
                      <a:pt x="163" y="544"/>
                      <a:pt x="163" y="544"/>
                    </a:cubicBezTo>
                    <a:cubicBezTo>
                      <a:pt x="93" y="544"/>
                      <a:pt x="36" y="487"/>
                      <a:pt x="36" y="417"/>
                    </a:cubicBezTo>
                    <a:cubicBezTo>
                      <a:pt x="36" y="399"/>
                      <a:pt x="36" y="399"/>
                      <a:pt x="36" y="399"/>
                    </a:cubicBezTo>
                    <a:cubicBezTo>
                      <a:pt x="36" y="363"/>
                      <a:pt x="36" y="363"/>
                      <a:pt x="36" y="363"/>
                    </a:cubicBezTo>
                    <a:cubicBezTo>
                      <a:pt x="36" y="344"/>
                      <a:pt x="36" y="344"/>
                      <a:pt x="36" y="344"/>
                    </a:cubicBezTo>
                    <a:cubicBezTo>
                      <a:pt x="36" y="290"/>
                      <a:pt x="36" y="290"/>
                      <a:pt x="36" y="290"/>
                    </a:cubicBezTo>
                    <a:cubicBezTo>
                      <a:pt x="36" y="280"/>
                      <a:pt x="44" y="272"/>
                      <a:pt x="54" y="272"/>
                    </a:cubicBezTo>
                    <a:cubicBezTo>
                      <a:pt x="66" y="272"/>
                      <a:pt x="79" y="272"/>
                      <a:pt x="91" y="272"/>
                    </a:cubicBezTo>
                    <a:cubicBezTo>
                      <a:pt x="344" y="272"/>
                      <a:pt x="344" y="272"/>
                      <a:pt x="344" y="272"/>
                    </a:cubicBezTo>
                    <a:cubicBezTo>
                      <a:pt x="356" y="272"/>
                      <a:pt x="369" y="272"/>
                      <a:pt x="381" y="272"/>
                    </a:cubicBezTo>
                    <a:cubicBezTo>
                      <a:pt x="391" y="272"/>
                      <a:pt x="399" y="280"/>
                      <a:pt x="399" y="290"/>
                    </a:cubicBezTo>
                    <a:lnTo>
                      <a:pt x="399" y="34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sp>
            <p:nvSpPr>
              <p:cNvPr id="37" name="Freeform 20"/>
              <p:cNvSpPr/>
              <p:nvPr>
                <p:custDataLst>
                  <p:tags r:id="rId11"/>
                </p:custDataLst>
              </p:nvPr>
            </p:nvSpPr>
            <p:spPr bwMode="auto">
              <a:xfrm>
                <a:off x="690148" y="1296201"/>
                <a:ext cx="269122" cy="410315"/>
              </a:xfrm>
              <a:custGeom>
                <a:avLst/>
                <a:gdLst>
                  <a:gd name="T0" fmla="*/ 139200 w 73"/>
                  <a:gd name="T1" fmla="*/ 0 h 109"/>
                  <a:gd name="T2" fmla="*/ 0 w 73"/>
                  <a:gd name="T3" fmla="*/ 139569 h 109"/>
                  <a:gd name="T4" fmla="*/ 45146 w 73"/>
                  <a:gd name="T5" fmla="*/ 320631 h 109"/>
                  <a:gd name="T6" fmla="*/ 139200 w 73"/>
                  <a:gd name="T7" fmla="*/ 411162 h 109"/>
                  <a:gd name="T8" fmla="*/ 229492 w 73"/>
                  <a:gd name="T9" fmla="*/ 320631 h 109"/>
                  <a:gd name="T10" fmla="*/ 274638 w 73"/>
                  <a:gd name="T11" fmla="*/ 139569 h 109"/>
                  <a:gd name="T12" fmla="*/ 139200 w 73"/>
                  <a:gd name="T13" fmla="*/ 0 h 10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3" h="109">
                    <a:moveTo>
                      <a:pt x="37" y="0"/>
                    </a:moveTo>
                    <a:cubicBezTo>
                      <a:pt x="16" y="0"/>
                      <a:pt x="0" y="17"/>
                      <a:pt x="0" y="37"/>
                    </a:cubicBezTo>
                    <a:cubicBezTo>
                      <a:pt x="0" y="48"/>
                      <a:pt x="6" y="69"/>
                      <a:pt x="12" y="85"/>
                    </a:cubicBezTo>
                    <a:cubicBezTo>
                      <a:pt x="17" y="99"/>
                      <a:pt x="23" y="109"/>
                      <a:pt x="37" y="109"/>
                    </a:cubicBezTo>
                    <a:cubicBezTo>
                      <a:pt x="51" y="109"/>
                      <a:pt x="56" y="99"/>
                      <a:pt x="61" y="85"/>
                    </a:cubicBezTo>
                    <a:cubicBezTo>
                      <a:pt x="67" y="69"/>
                      <a:pt x="73" y="48"/>
                      <a:pt x="73" y="37"/>
                    </a:cubicBezTo>
                    <a:cubicBezTo>
                      <a:pt x="73" y="17"/>
                      <a:pt x="57" y="0"/>
                      <a:pt x="37"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1219200">
                  <a:defRPr/>
                </a:pPr>
                <a:endParaRPr lang="zh-CN" altLang="en-US" sz="3600">
                  <a:solidFill>
                    <a:srgbClr val="000000"/>
                  </a:solidFill>
                  <a:cs typeface="+mn-ea"/>
                  <a:sym typeface="+mn-lt"/>
                </a:endParaRPr>
              </a:p>
            </p:txBody>
          </p:sp>
        </p:grpSp>
        <p:grpSp>
          <p:nvGrpSpPr>
            <p:cNvPr id="38" name="Group 28"/>
            <p:cNvGrpSpPr/>
            <p:nvPr/>
          </p:nvGrpSpPr>
          <p:grpSpPr>
            <a:xfrm>
              <a:off x="9180" y="7033"/>
              <a:ext cx="532" cy="532"/>
              <a:chOff x="9525" y="-1587"/>
              <a:chExt cx="2097088" cy="2095500"/>
            </a:xfrm>
            <a:solidFill>
              <a:schemeClr val="bg1"/>
            </a:solidFill>
          </p:grpSpPr>
          <p:sp>
            <p:nvSpPr>
              <p:cNvPr id="8" name="Freeform 5"/>
              <p:cNvSpPr>
                <a:spLocks noEditPoints="1"/>
              </p:cNvSpPr>
              <p:nvPr>
                <p:custDataLst>
                  <p:tags r:id="rId12"/>
                </p:custDataLst>
              </p:nvPr>
            </p:nvSpPr>
            <p:spPr bwMode="auto">
              <a:xfrm>
                <a:off x="9525"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4 w 174"/>
                  <a:gd name="T31" fmla="*/ 52 h 556"/>
                  <a:gd name="T32" fmla="*/ 104 w 174"/>
                  <a:gd name="T33" fmla="*/ 89 h 556"/>
                  <a:gd name="T34" fmla="*/ 87 w 174"/>
                  <a:gd name="T35" fmla="*/ 87 h 556"/>
                  <a:gd name="T36" fmla="*/ 70 w 174"/>
                  <a:gd name="T37" fmla="*/ 89 h 556"/>
                  <a:gd name="T38" fmla="*/ 70 w 174"/>
                  <a:gd name="T39" fmla="*/ 52 h 556"/>
                  <a:gd name="T40" fmla="*/ 104 w 174"/>
                  <a:gd name="T41" fmla="*/ 504 h 556"/>
                  <a:gd name="T42" fmla="*/ 87 w 174"/>
                  <a:gd name="T43" fmla="*/ 521 h 556"/>
                  <a:gd name="T44" fmla="*/ 70 w 174"/>
                  <a:gd name="T45" fmla="*/ 504 h 556"/>
                  <a:gd name="T46" fmla="*/ 70 w 174"/>
                  <a:gd name="T47" fmla="*/ 259 h 556"/>
                  <a:gd name="T48" fmla="*/ 87 w 174"/>
                  <a:gd name="T49" fmla="*/ 261 h 556"/>
                  <a:gd name="T50" fmla="*/ 104 w 174"/>
                  <a:gd name="T51" fmla="*/ 259 h 556"/>
                  <a:gd name="T52" fmla="*/ 104 w 174"/>
                  <a:gd name="T53" fmla="*/ 504 h 556"/>
                  <a:gd name="T54" fmla="*/ 137 w 174"/>
                  <a:gd name="T55" fmla="*/ 188 h 556"/>
                  <a:gd name="T56" fmla="*/ 136 w 174"/>
                  <a:gd name="T57" fmla="*/ 191 h 556"/>
                  <a:gd name="T58" fmla="*/ 129 w 174"/>
                  <a:gd name="T59" fmla="*/ 204 h 556"/>
                  <a:gd name="T60" fmla="*/ 129 w 174"/>
                  <a:gd name="T61" fmla="*/ 204 h 556"/>
                  <a:gd name="T62" fmla="*/ 118 w 174"/>
                  <a:gd name="T63" fmla="*/ 215 h 556"/>
                  <a:gd name="T64" fmla="*/ 118 w 174"/>
                  <a:gd name="T65" fmla="*/ 215 h 556"/>
                  <a:gd name="T66" fmla="*/ 104 w 174"/>
                  <a:gd name="T67" fmla="*/ 223 h 556"/>
                  <a:gd name="T68" fmla="*/ 87 w 174"/>
                  <a:gd name="T69" fmla="*/ 226 h 556"/>
                  <a:gd name="T70" fmla="*/ 70 w 174"/>
                  <a:gd name="T71" fmla="*/ 223 h 556"/>
                  <a:gd name="T72" fmla="*/ 56 w 174"/>
                  <a:gd name="T73" fmla="*/ 215 h 556"/>
                  <a:gd name="T74" fmla="*/ 55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5 w 174"/>
                  <a:gd name="T95" fmla="*/ 132 h 556"/>
                  <a:gd name="T96" fmla="*/ 56 w 174"/>
                  <a:gd name="T97" fmla="*/ 132 h 556"/>
                  <a:gd name="T98" fmla="*/ 70 w 174"/>
                  <a:gd name="T99" fmla="*/ 125 h 556"/>
                  <a:gd name="T100" fmla="*/ 87 w 174"/>
                  <a:gd name="T101" fmla="*/ 122 h 556"/>
                  <a:gd name="T102" fmla="*/ 104 w 174"/>
                  <a:gd name="T103" fmla="*/ 125 h 556"/>
                  <a:gd name="T104" fmla="*/ 118 w 174"/>
                  <a:gd name="T105" fmla="*/ 132 h 556"/>
                  <a:gd name="T106" fmla="*/ 118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7" y="35"/>
                      <a:pt x="87" y="35"/>
                    </a:cubicBezTo>
                    <a:cubicBezTo>
                      <a:pt x="96" y="35"/>
                      <a:pt x="104" y="43"/>
                      <a:pt x="104" y="52"/>
                    </a:cubicBezTo>
                    <a:cubicBezTo>
                      <a:pt x="104" y="89"/>
                      <a:pt x="104" y="89"/>
                      <a:pt x="104" y="89"/>
                    </a:cubicBezTo>
                    <a:cubicBezTo>
                      <a:pt x="99" y="87"/>
                      <a:pt x="93" y="87"/>
                      <a:pt x="87" y="87"/>
                    </a:cubicBezTo>
                    <a:cubicBezTo>
                      <a:pt x="81" y="87"/>
                      <a:pt x="75" y="87"/>
                      <a:pt x="70" y="89"/>
                    </a:cubicBezTo>
                    <a:lnTo>
                      <a:pt x="70" y="52"/>
                    </a:lnTo>
                    <a:close/>
                    <a:moveTo>
                      <a:pt x="104" y="504"/>
                    </a:moveTo>
                    <a:cubicBezTo>
                      <a:pt x="104" y="513"/>
                      <a:pt x="96" y="521"/>
                      <a:pt x="87" y="521"/>
                    </a:cubicBezTo>
                    <a:cubicBezTo>
                      <a:pt x="77" y="521"/>
                      <a:pt x="70" y="513"/>
                      <a:pt x="70" y="504"/>
                    </a:cubicBezTo>
                    <a:cubicBezTo>
                      <a:pt x="70" y="259"/>
                      <a:pt x="70" y="259"/>
                      <a:pt x="70" y="259"/>
                    </a:cubicBezTo>
                    <a:cubicBezTo>
                      <a:pt x="75" y="260"/>
                      <a:pt x="81" y="261"/>
                      <a:pt x="87" y="261"/>
                    </a:cubicBezTo>
                    <a:cubicBezTo>
                      <a:pt x="93" y="261"/>
                      <a:pt x="99" y="260"/>
                      <a:pt x="104" y="259"/>
                    </a:cubicBezTo>
                    <a:lnTo>
                      <a:pt x="104" y="504"/>
                    </a:lnTo>
                    <a:close/>
                    <a:moveTo>
                      <a:pt x="137" y="188"/>
                    </a:moveTo>
                    <a:cubicBezTo>
                      <a:pt x="136" y="189"/>
                      <a:pt x="136" y="190"/>
                      <a:pt x="136" y="191"/>
                    </a:cubicBezTo>
                    <a:cubicBezTo>
                      <a:pt x="134" y="196"/>
                      <a:pt x="132" y="200"/>
                      <a:pt x="129" y="204"/>
                    </a:cubicBezTo>
                    <a:cubicBezTo>
                      <a:pt x="129" y="204"/>
                      <a:pt x="129" y="204"/>
                      <a:pt x="129" y="204"/>
                    </a:cubicBezTo>
                    <a:cubicBezTo>
                      <a:pt x="126" y="208"/>
                      <a:pt x="122" y="212"/>
                      <a:pt x="118" y="215"/>
                    </a:cubicBezTo>
                    <a:cubicBezTo>
                      <a:pt x="118" y="215"/>
                      <a:pt x="118" y="215"/>
                      <a:pt x="118" y="215"/>
                    </a:cubicBezTo>
                    <a:cubicBezTo>
                      <a:pt x="114" y="218"/>
                      <a:pt x="109" y="221"/>
                      <a:pt x="104" y="223"/>
                    </a:cubicBezTo>
                    <a:cubicBezTo>
                      <a:pt x="99" y="225"/>
                      <a:pt x="93" y="226"/>
                      <a:pt x="87" y="226"/>
                    </a:cubicBezTo>
                    <a:cubicBezTo>
                      <a:pt x="81" y="226"/>
                      <a:pt x="75" y="225"/>
                      <a:pt x="70" y="223"/>
                    </a:cubicBezTo>
                    <a:cubicBezTo>
                      <a:pt x="64" y="221"/>
                      <a:pt x="60" y="218"/>
                      <a:pt x="56" y="215"/>
                    </a:cubicBezTo>
                    <a:cubicBezTo>
                      <a:pt x="56" y="215"/>
                      <a:pt x="56" y="215"/>
                      <a:pt x="55" y="215"/>
                    </a:cubicBezTo>
                    <a:cubicBezTo>
                      <a:pt x="51" y="212"/>
                      <a:pt x="48" y="208"/>
                      <a:pt x="45" y="204"/>
                    </a:cubicBezTo>
                    <a:cubicBezTo>
                      <a:pt x="45" y="204"/>
                      <a:pt x="45" y="204"/>
                      <a:pt x="45" y="204"/>
                    </a:cubicBezTo>
                    <a:cubicBezTo>
                      <a:pt x="42" y="200"/>
                      <a:pt x="40" y="196"/>
                      <a:pt x="38" y="191"/>
                    </a:cubicBezTo>
                    <a:cubicBezTo>
                      <a:pt x="38" y="190"/>
                      <a:pt x="37" y="189"/>
                      <a:pt x="37" y="188"/>
                    </a:cubicBezTo>
                    <a:cubicBezTo>
                      <a:pt x="36" y="184"/>
                      <a:pt x="35" y="179"/>
                      <a:pt x="35" y="174"/>
                    </a:cubicBezTo>
                    <a:cubicBezTo>
                      <a:pt x="35" y="169"/>
                      <a:pt x="36" y="164"/>
                      <a:pt x="37" y="159"/>
                    </a:cubicBezTo>
                    <a:cubicBezTo>
                      <a:pt x="37" y="158"/>
                      <a:pt x="38" y="157"/>
                      <a:pt x="38" y="156"/>
                    </a:cubicBezTo>
                    <a:cubicBezTo>
                      <a:pt x="40" y="152"/>
                      <a:pt x="42" y="147"/>
                      <a:pt x="45" y="144"/>
                    </a:cubicBezTo>
                    <a:cubicBezTo>
                      <a:pt x="45" y="143"/>
                      <a:pt x="45" y="143"/>
                      <a:pt x="45" y="143"/>
                    </a:cubicBezTo>
                    <a:cubicBezTo>
                      <a:pt x="48" y="139"/>
                      <a:pt x="51" y="136"/>
                      <a:pt x="55" y="132"/>
                    </a:cubicBezTo>
                    <a:cubicBezTo>
                      <a:pt x="56" y="132"/>
                      <a:pt x="56" y="132"/>
                      <a:pt x="56" y="132"/>
                    </a:cubicBezTo>
                    <a:cubicBezTo>
                      <a:pt x="60" y="129"/>
                      <a:pt x="64" y="127"/>
                      <a:pt x="70" y="125"/>
                    </a:cubicBezTo>
                    <a:cubicBezTo>
                      <a:pt x="75" y="123"/>
                      <a:pt x="81" y="122"/>
                      <a:pt x="87" y="122"/>
                    </a:cubicBezTo>
                    <a:cubicBezTo>
                      <a:pt x="93" y="122"/>
                      <a:pt x="99" y="123"/>
                      <a:pt x="104" y="125"/>
                    </a:cubicBezTo>
                    <a:cubicBezTo>
                      <a:pt x="109" y="127"/>
                      <a:pt x="114" y="129"/>
                      <a:pt x="118" y="132"/>
                    </a:cubicBezTo>
                    <a:cubicBezTo>
                      <a:pt x="118" y="132"/>
                      <a:pt x="118" y="132"/>
                      <a:pt x="118" y="132"/>
                    </a:cubicBezTo>
                    <a:cubicBezTo>
                      <a:pt x="122" y="136"/>
                      <a:pt x="126" y="139"/>
                      <a:pt x="129" y="143"/>
                    </a:cubicBezTo>
                    <a:cubicBezTo>
                      <a:pt x="129" y="143"/>
                      <a:pt x="129" y="143"/>
                      <a:pt x="129" y="144"/>
                    </a:cubicBezTo>
                    <a:cubicBezTo>
                      <a:pt x="132" y="147"/>
                      <a:pt x="134" y="152"/>
                      <a:pt x="136" y="156"/>
                    </a:cubicBezTo>
                    <a:cubicBezTo>
                      <a:pt x="136" y="157"/>
                      <a:pt x="136" y="158"/>
                      <a:pt x="137" y="159"/>
                    </a:cubicBezTo>
                    <a:cubicBezTo>
                      <a:pt x="138" y="164"/>
                      <a:pt x="139" y="169"/>
                      <a:pt x="139" y="174"/>
                    </a:cubicBezTo>
                    <a:cubicBezTo>
                      <a:pt x="139" y="179"/>
                      <a:pt x="138" y="184"/>
                      <a:pt x="137" y="188"/>
                    </a:cubicBezTo>
                    <a:close/>
                  </a:path>
                </a:pathLst>
              </a:custGeom>
              <a:grpFill/>
              <a:ln>
                <a:noFill/>
              </a:ln>
            </p:spPr>
            <p:txBody>
              <a:bodyPr/>
              <a:lstStyle/>
              <a:p>
                <a:pPr defTabSz="1219200">
                  <a:defRPr/>
                </a:pPr>
                <a:endParaRPr lang="id-ID" sz="3600">
                  <a:solidFill>
                    <a:srgbClr val="000000"/>
                  </a:solidFill>
                  <a:cs typeface="+mn-ea"/>
                  <a:sym typeface="+mn-lt"/>
                </a:endParaRPr>
              </a:p>
            </p:txBody>
          </p:sp>
          <p:sp>
            <p:nvSpPr>
              <p:cNvPr id="17" name="Freeform 6"/>
              <p:cNvSpPr>
                <a:spLocks noEditPoints="1"/>
              </p:cNvSpPr>
              <p:nvPr>
                <p:custDataLst>
                  <p:tags r:id="rId13"/>
                </p:custDataLst>
              </p:nvPr>
            </p:nvSpPr>
            <p:spPr bwMode="auto">
              <a:xfrm>
                <a:off x="1449388"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5 w 174"/>
                  <a:gd name="T31" fmla="*/ 52 h 556"/>
                  <a:gd name="T32" fmla="*/ 105 w 174"/>
                  <a:gd name="T33" fmla="*/ 89 h 556"/>
                  <a:gd name="T34" fmla="*/ 87 w 174"/>
                  <a:gd name="T35" fmla="*/ 87 h 556"/>
                  <a:gd name="T36" fmla="*/ 70 w 174"/>
                  <a:gd name="T37" fmla="*/ 89 h 556"/>
                  <a:gd name="T38" fmla="*/ 70 w 174"/>
                  <a:gd name="T39" fmla="*/ 52 h 556"/>
                  <a:gd name="T40" fmla="*/ 105 w 174"/>
                  <a:gd name="T41" fmla="*/ 504 h 556"/>
                  <a:gd name="T42" fmla="*/ 87 w 174"/>
                  <a:gd name="T43" fmla="*/ 521 h 556"/>
                  <a:gd name="T44" fmla="*/ 70 w 174"/>
                  <a:gd name="T45" fmla="*/ 504 h 556"/>
                  <a:gd name="T46" fmla="*/ 70 w 174"/>
                  <a:gd name="T47" fmla="*/ 259 h 556"/>
                  <a:gd name="T48" fmla="*/ 87 w 174"/>
                  <a:gd name="T49" fmla="*/ 261 h 556"/>
                  <a:gd name="T50" fmla="*/ 105 w 174"/>
                  <a:gd name="T51" fmla="*/ 259 h 556"/>
                  <a:gd name="T52" fmla="*/ 105 w 174"/>
                  <a:gd name="T53" fmla="*/ 504 h 556"/>
                  <a:gd name="T54" fmla="*/ 137 w 174"/>
                  <a:gd name="T55" fmla="*/ 188 h 556"/>
                  <a:gd name="T56" fmla="*/ 136 w 174"/>
                  <a:gd name="T57" fmla="*/ 191 h 556"/>
                  <a:gd name="T58" fmla="*/ 129 w 174"/>
                  <a:gd name="T59" fmla="*/ 204 h 556"/>
                  <a:gd name="T60" fmla="*/ 129 w 174"/>
                  <a:gd name="T61" fmla="*/ 204 h 556"/>
                  <a:gd name="T62" fmla="*/ 119 w 174"/>
                  <a:gd name="T63" fmla="*/ 215 h 556"/>
                  <a:gd name="T64" fmla="*/ 118 w 174"/>
                  <a:gd name="T65" fmla="*/ 215 h 556"/>
                  <a:gd name="T66" fmla="*/ 105 w 174"/>
                  <a:gd name="T67" fmla="*/ 223 h 556"/>
                  <a:gd name="T68" fmla="*/ 87 w 174"/>
                  <a:gd name="T69" fmla="*/ 226 h 556"/>
                  <a:gd name="T70" fmla="*/ 70 w 174"/>
                  <a:gd name="T71" fmla="*/ 223 h 556"/>
                  <a:gd name="T72" fmla="*/ 56 w 174"/>
                  <a:gd name="T73" fmla="*/ 215 h 556"/>
                  <a:gd name="T74" fmla="*/ 56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6 w 174"/>
                  <a:gd name="T95" fmla="*/ 132 h 556"/>
                  <a:gd name="T96" fmla="*/ 56 w 174"/>
                  <a:gd name="T97" fmla="*/ 132 h 556"/>
                  <a:gd name="T98" fmla="*/ 70 w 174"/>
                  <a:gd name="T99" fmla="*/ 125 h 556"/>
                  <a:gd name="T100" fmla="*/ 87 w 174"/>
                  <a:gd name="T101" fmla="*/ 122 h 556"/>
                  <a:gd name="T102" fmla="*/ 105 w 174"/>
                  <a:gd name="T103" fmla="*/ 125 h 556"/>
                  <a:gd name="T104" fmla="*/ 118 w 174"/>
                  <a:gd name="T105" fmla="*/ 132 h 556"/>
                  <a:gd name="T106" fmla="*/ 119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8" y="35"/>
                      <a:pt x="87" y="35"/>
                    </a:cubicBezTo>
                    <a:cubicBezTo>
                      <a:pt x="97" y="35"/>
                      <a:pt x="105" y="43"/>
                      <a:pt x="105" y="52"/>
                    </a:cubicBezTo>
                    <a:cubicBezTo>
                      <a:pt x="105" y="89"/>
                      <a:pt x="105" y="89"/>
                      <a:pt x="105" y="89"/>
                    </a:cubicBezTo>
                    <a:cubicBezTo>
                      <a:pt x="99" y="87"/>
                      <a:pt x="93" y="87"/>
                      <a:pt x="87" y="87"/>
                    </a:cubicBezTo>
                    <a:cubicBezTo>
                      <a:pt x="81" y="87"/>
                      <a:pt x="75" y="87"/>
                      <a:pt x="70" y="89"/>
                    </a:cubicBezTo>
                    <a:lnTo>
                      <a:pt x="70" y="52"/>
                    </a:lnTo>
                    <a:close/>
                    <a:moveTo>
                      <a:pt x="105" y="504"/>
                    </a:moveTo>
                    <a:cubicBezTo>
                      <a:pt x="105" y="513"/>
                      <a:pt x="97" y="521"/>
                      <a:pt x="87" y="521"/>
                    </a:cubicBezTo>
                    <a:cubicBezTo>
                      <a:pt x="78" y="521"/>
                      <a:pt x="70" y="513"/>
                      <a:pt x="70" y="504"/>
                    </a:cubicBezTo>
                    <a:cubicBezTo>
                      <a:pt x="70" y="259"/>
                      <a:pt x="70" y="259"/>
                      <a:pt x="70" y="259"/>
                    </a:cubicBezTo>
                    <a:cubicBezTo>
                      <a:pt x="75" y="260"/>
                      <a:pt x="81" y="261"/>
                      <a:pt x="87" y="261"/>
                    </a:cubicBezTo>
                    <a:cubicBezTo>
                      <a:pt x="93" y="261"/>
                      <a:pt x="99" y="260"/>
                      <a:pt x="105" y="259"/>
                    </a:cubicBezTo>
                    <a:lnTo>
                      <a:pt x="105" y="504"/>
                    </a:lnTo>
                    <a:close/>
                    <a:moveTo>
                      <a:pt x="137" y="188"/>
                    </a:moveTo>
                    <a:cubicBezTo>
                      <a:pt x="137" y="189"/>
                      <a:pt x="136" y="190"/>
                      <a:pt x="136" y="191"/>
                    </a:cubicBezTo>
                    <a:cubicBezTo>
                      <a:pt x="134" y="196"/>
                      <a:pt x="132" y="200"/>
                      <a:pt x="129" y="204"/>
                    </a:cubicBezTo>
                    <a:cubicBezTo>
                      <a:pt x="129" y="204"/>
                      <a:pt x="129" y="204"/>
                      <a:pt x="129" y="204"/>
                    </a:cubicBezTo>
                    <a:cubicBezTo>
                      <a:pt x="126" y="208"/>
                      <a:pt x="123" y="212"/>
                      <a:pt x="119" y="215"/>
                    </a:cubicBezTo>
                    <a:cubicBezTo>
                      <a:pt x="118" y="215"/>
                      <a:pt x="118" y="215"/>
                      <a:pt x="118" y="215"/>
                    </a:cubicBezTo>
                    <a:cubicBezTo>
                      <a:pt x="114" y="218"/>
                      <a:pt x="110" y="221"/>
                      <a:pt x="105" y="223"/>
                    </a:cubicBezTo>
                    <a:cubicBezTo>
                      <a:pt x="99" y="225"/>
                      <a:pt x="93" y="226"/>
                      <a:pt x="87" y="226"/>
                    </a:cubicBezTo>
                    <a:cubicBezTo>
                      <a:pt x="81" y="226"/>
                      <a:pt x="75" y="225"/>
                      <a:pt x="70" y="223"/>
                    </a:cubicBezTo>
                    <a:cubicBezTo>
                      <a:pt x="65" y="221"/>
                      <a:pt x="60" y="218"/>
                      <a:pt x="56" y="215"/>
                    </a:cubicBezTo>
                    <a:cubicBezTo>
                      <a:pt x="56" y="215"/>
                      <a:pt x="56" y="215"/>
                      <a:pt x="56" y="215"/>
                    </a:cubicBezTo>
                    <a:cubicBezTo>
                      <a:pt x="52" y="212"/>
                      <a:pt x="48" y="208"/>
                      <a:pt x="45" y="204"/>
                    </a:cubicBezTo>
                    <a:cubicBezTo>
                      <a:pt x="45" y="204"/>
                      <a:pt x="45" y="204"/>
                      <a:pt x="45" y="204"/>
                    </a:cubicBezTo>
                    <a:cubicBezTo>
                      <a:pt x="42" y="200"/>
                      <a:pt x="40" y="196"/>
                      <a:pt x="38" y="191"/>
                    </a:cubicBezTo>
                    <a:cubicBezTo>
                      <a:pt x="38" y="190"/>
                      <a:pt x="38" y="189"/>
                      <a:pt x="37" y="188"/>
                    </a:cubicBezTo>
                    <a:cubicBezTo>
                      <a:pt x="36" y="184"/>
                      <a:pt x="35" y="179"/>
                      <a:pt x="35" y="174"/>
                    </a:cubicBezTo>
                    <a:cubicBezTo>
                      <a:pt x="35" y="169"/>
                      <a:pt x="36" y="164"/>
                      <a:pt x="37" y="159"/>
                    </a:cubicBezTo>
                    <a:cubicBezTo>
                      <a:pt x="38" y="158"/>
                      <a:pt x="38" y="157"/>
                      <a:pt x="38" y="156"/>
                    </a:cubicBezTo>
                    <a:cubicBezTo>
                      <a:pt x="40" y="152"/>
                      <a:pt x="42" y="147"/>
                      <a:pt x="45" y="144"/>
                    </a:cubicBezTo>
                    <a:cubicBezTo>
                      <a:pt x="45" y="143"/>
                      <a:pt x="45" y="143"/>
                      <a:pt x="45" y="143"/>
                    </a:cubicBezTo>
                    <a:cubicBezTo>
                      <a:pt x="48" y="139"/>
                      <a:pt x="52" y="136"/>
                      <a:pt x="56" y="132"/>
                    </a:cubicBezTo>
                    <a:cubicBezTo>
                      <a:pt x="56" y="132"/>
                      <a:pt x="56" y="132"/>
                      <a:pt x="56" y="132"/>
                    </a:cubicBezTo>
                    <a:cubicBezTo>
                      <a:pt x="60" y="129"/>
                      <a:pt x="65" y="127"/>
                      <a:pt x="70" y="125"/>
                    </a:cubicBezTo>
                    <a:cubicBezTo>
                      <a:pt x="75" y="123"/>
                      <a:pt x="81" y="122"/>
                      <a:pt x="87" y="122"/>
                    </a:cubicBezTo>
                    <a:cubicBezTo>
                      <a:pt x="93" y="122"/>
                      <a:pt x="99" y="123"/>
                      <a:pt x="105" y="125"/>
                    </a:cubicBezTo>
                    <a:cubicBezTo>
                      <a:pt x="110" y="127"/>
                      <a:pt x="114" y="129"/>
                      <a:pt x="118" y="132"/>
                    </a:cubicBezTo>
                    <a:cubicBezTo>
                      <a:pt x="118" y="132"/>
                      <a:pt x="118" y="132"/>
                      <a:pt x="119" y="132"/>
                    </a:cubicBezTo>
                    <a:cubicBezTo>
                      <a:pt x="123" y="136"/>
                      <a:pt x="126" y="139"/>
                      <a:pt x="129" y="143"/>
                    </a:cubicBezTo>
                    <a:cubicBezTo>
                      <a:pt x="129" y="143"/>
                      <a:pt x="129" y="143"/>
                      <a:pt x="129" y="144"/>
                    </a:cubicBezTo>
                    <a:cubicBezTo>
                      <a:pt x="132" y="147"/>
                      <a:pt x="134" y="152"/>
                      <a:pt x="136" y="156"/>
                    </a:cubicBezTo>
                    <a:cubicBezTo>
                      <a:pt x="136" y="157"/>
                      <a:pt x="137" y="158"/>
                      <a:pt x="137" y="159"/>
                    </a:cubicBezTo>
                    <a:cubicBezTo>
                      <a:pt x="138" y="164"/>
                      <a:pt x="139" y="169"/>
                      <a:pt x="139" y="174"/>
                    </a:cubicBezTo>
                    <a:cubicBezTo>
                      <a:pt x="139" y="179"/>
                      <a:pt x="138" y="184"/>
                      <a:pt x="137" y="188"/>
                    </a:cubicBezTo>
                    <a:close/>
                  </a:path>
                </a:pathLst>
              </a:custGeom>
              <a:grpFill/>
              <a:ln>
                <a:noFill/>
              </a:ln>
            </p:spPr>
            <p:txBody>
              <a:bodyPr/>
              <a:lstStyle/>
              <a:p>
                <a:pPr defTabSz="1219200">
                  <a:defRPr/>
                </a:pPr>
                <a:endParaRPr lang="id-ID" sz="3600">
                  <a:solidFill>
                    <a:srgbClr val="000000"/>
                  </a:solidFill>
                  <a:cs typeface="+mn-ea"/>
                  <a:sym typeface="+mn-lt"/>
                </a:endParaRPr>
              </a:p>
            </p:txBody>
          </p:sp>
          <p:sp>
            <p:nvSpPr>
              <p:cNvPr id="41" name="Freeform 7"/>
              <p:cNvSpPr>
                <a:spLocks noEditPoints="1"/>
              </p:cNvSpPr>
              <p:nvPr>
                <p:custDataLst>
                  <p:tags r:id="rId14"/>
                </p:custDataLst>
              </p:nvPr>
            </p:nvSpPr>
            <p:spPr bwMode="auto">
              <a:xfrm>
                <a:off x="730250" y="-1587"/>
                <a:ext cx="655638" cy="2095500"/>
              </a:xfrm>
              <a:custGeom>
                <a:avLst/>
                <a:gdLst>
                  <a:gd name="T0" fmla="*/ 139 w 174"/>
                  <a:gd name="T1" fmla="*/ 313 h 556"/>
                  <a:gd name="T2" fmla="*/ 139 w 174"/>
                  <a:gd name="T3" fmla="*/ 52 h 556"/>
                  <a:gd name="T4" fmla="*/ 87 w 174"/>
                  <a:gd name="T5" fmla="*/ 0 h 556"/>
                  <a:gd name="T6" fmla="*/ 35 w 174"/>
                  <a:gd name="T7" fmla="*/ 52 h 556"/>
                  <a:gd name="T8" fmla="*/ 35 w 174"/>
                  <a:gd name="T9" fmla="*/ 313 h 556"/>
                  <a:gd name="T10" fmla="*/ 0 w 174"/>
                  <a:gd name="T11" fmla="*/ 382 h 556"/>
                  <a:gd name="T12" fmla="*/ 35 w 174"/>
                  <a:gd name="T13" fmla="*/ 451 h 556"/>
                  <a:gd name="T14" fmla="*/ 35 w 174"/>
                  <a:gd name="T15" fmla="*/ 504 h 556"/>
                  <a:gd name="T16" fmla="*/ 87 w 174"/>
                  <a:gd name="T17" fmla="*/ 556 h 556"/>
                  <a:gd name="T18" fmla="*/ 139 w 174"/>
                  <a:gd name="T19" fmla="*/ 504 h 556"/>
                  <a:gd name="T20" fmla="*/ 139 w 174"/>
                  <a:gd name="T21" fmla="*/ 451 h 556"/>
                  <a:gd name="T22" fmla="*/ 174 w 174"/>
                  <a:gd name="T23" fmla="*/ 382 h 556"/>
                  <a:gd name="T24" fmla="*/ 139 w 174"/>
                  <a:gd name="T25" fmla="*/ 313 h 556"/>
                  <a:gd name="T26" fmla="*/ 70 w 174"/>
                  <a:gd name="T27" fmla="*/ 52 h 556"/>
                  <a:gd name="T28" fmla="*/ 87 w 174"/>
                  <a:gd name="T29" fmla="*/ 35 h 556"/>
                  <a:gd name="T30" fmla="*/ 104 w 174"/>
                  <a:gd name="T31" fmla="*/ 52 h 556"/>
                  <a:gd name="T32" fmla="*/ 104 w 174"/>
                  <a:gd name="T33" fmla="*/ 297 h 556"/>
                  <a:gd name="T34" fmla="*/ 87 w 174"/>
                  <a:gd name="T35" fmla="*/ 295 h 556"/>
                  <a:gd name="T36" fmla="*/ 70 w 174"/>
                  <a:gd name="T37" fmla="*/ 297 h 556"/>
                  <a:gd name="T38" fmla="*/ 70 w 174"/>
                  <a:gd name="T39" fmla="*/ 52 h 556"/>
                  <a:gd name="T40" fmla="*/ 104 w 174"/>
                  <a:gd name="T41" fmla="*/ 504 h 556"/>
                  <a:gd name="T42" fmla="*/ 87 w 174"/>
                  <a:gd name="T43" fmla="*/ 521 h 556"/>
                  <a:gd name="T44" fmla="*/ 70 w 174"/>
                  <a:gd name="T45" fmla="*/ 504 h 556"/>
                  <a:gd name="T46" fmla="*/ 70 w 174"/>
                  <a:gd name="T47" fmla="*/ 467 h 556"/>
                  <a:gd name="T48" fmla="*/ 87 w 174"/>
                  <a:gd name="T49" fmla="*/ 469 h 556"/>
                  <a:gd name="T50" fmla="*/ 104 w 174"/>
                  <a:gd name="T51" fmla="*/ 467 h 556"/>
                  <a:gd name="T52" fmla="*/ 104 w 174"/>
                  <a:gd name="T53" fmla="*/ 504 h 556"/>
                  <a:gd name="T54" fmla="*/ 137 w 174"/>
                  <a:gd name="T55" fmla="*/ 397 h 556"/>
                  <a:gd name="T56" fmla="*/ 136 w 174"/>
                  <a:gd name="T57" fmla="*/ 400 h 556"/>
                  <a:gd name="T58" fmla="*/ 129 w 174"/>
                  <a:gd name="T59" fmla="*/ 412 h 556"/>
                  <a:gd name="T60" fmla="*/ 129 w 174"/>
                  <a:gd name="T61" fmla="*/ 413 h 556"/>
                  <a:gd name="T62" fmla="*/ 118 w 174"/>
                  <a:gd name="T63" fmla="*/ 424 h 556"/>
                  <a:gd name="T64" fmla="*/ 118 w 174"/>
                  <a:gd name="T65" fmla="*/ 424 h 556"/>
                  <a:gd name="T66" fmla="*/ 104 w 174"/>
                  <a:gd name="T67" fmla="*/ 431 h 556"/>
                  <a:gd name="T68" fmla="*/ 87 w 174"/>
                  <a:gd name="T69" fmla="*/ 434 h 556"/>
                  <a:gd name="T70" fmla="*/ 70 w 174"/>
                  <a:gd name="T71" fmla="*/ 431 h 556"/>
                  <a:gd name="T72" fmla="*/ 56 w 174"/>
                  <a:gd name="T73" fmla="*/ 424 h 556"/>
                  <a:gd name="T74" fmla="*/ 56 w 174"/>
                  <a:gd name="T75" fmla="*/ 424 h 556"/>
                  <a:gd name="T76" fmla="*/ 45 w 174"/>
                  <a:gd name="T77" fmla="*/ 413 h 556"/>
                  <a:gd name="T78" fmla="*/ 45 w 174"/>
                  <a:gd name="T79" fmla="*/ 412 h 556"/>
                  <a:gd name="T80" fmla="*/ 38 w 174"/>
                  <a:gd name="T81" fmla="*/ 400 h 556"/>
                  <a:gd name="T82" fmla="*/ 37 w 174"/>
                  <a:gd name="T83" fmla="*/ 397 h 556"/>
                  <a:gd name="T84" fmla="*/ 35 w 174"/>
                  <a:gd name="T85" fmla="*/ 382 h 556"/>
                  <a:gd name="T86" fmla="*/ 37 w 174"/>
                  <a:gd name="T87" fmla="*/ 368 h 556"/>
                  <a:gd name="T88" fmla="*/ 38 w 174"/>
                  <a:gd name="T89" fmla="*/ 365 h 556"/>
                  <a:gd name="T90" fmla="*/ 45 w 174"/>
                  <a:gd name="T91" fmla="*/ 352 h 556"/>
                  <a:gd name="T92" fmla="*/ 45 w 174"/>
                  <a:gd name="T93" fmla="*/ 352 h 556"/>
                  <a:gd name="T94" fmla="*/ 56 w 174"/>
                  <a:gd name="T95" fmla="*/ 341 h 556"/>
                  <a:gd name="T96" fmla="*/ 56 w 174"/>
                  <a:gd name="T97" fmla="*/ 341 h 556"/>
                  <a:gd name="T98" fmla="*/ 70 w 174"/>
                  <a:gd name="T99" fmla="*/ 333 h 556"/>
                  <a:gd name="T100" fmla="*/ 87 w 174"/>
                  <a:gd name="T101" fmla="*/ 330 h 556"/>
                  <a:gd name="T102" fmla="*/ 104 w 174"/>
                  <a:gd name="T103" fmla="*/ 333 h 556"/>
                  <a:gd name="T104" fmla="*/ 118 w 174"/>
                  <a:gd name="T105" fmla="*/ 341 h 556"/>
                  <a:gd name="T106" fmla="*/ 118 w 174"/>
                  <a:gd name="T107" fmla="*/ 341 h 556"/>
                  <a:gd name="T108" fmla="*/ 129 w 174"/>
                  <a:gd name="T109" fmla="*/ 352 h 556"/>
                  <a:gd name="T110" fmla="*/ 129 w 174"/>
                  <a:gd name="T111" fmla="*/ 352 h 556"/>
                  <a:gd name="T112" fmla="*/ 136 w 174"/>
                  <a:gd name="T113" fmla="*/ 365 h 556"/>
                  <a:gd name="T114" fmla="*/ 137 w 174"/>
                  <a:gd name="T115" fmla="*/ 368 h 556"/>
                  <a:gd name="T116" fmla="*/ 139 w 174"/>
                  <a:gd name="T117" fmla="*/ 382 h 556"/>
                  <a:gd name="T118" fmla="*/ 137 w 174"/>
                  <a:gd name="T119" fmla="*/ 39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313"/>
                    </a:moveTo>
                    <a:cubicBezTo>
                      <a:pt x="139" y="52"/>
                      <a:pt x="139" y="52"/>
                      <a:pt x="139" y="52"/>
                    </a:cubicBezTo>
                    <a:cubicBezTo>
                      <a:pt x="139" y="23"/>
                      <a:pt x="116" y="0"/>
                      <a:pt x="87" y="0"/>
                    </a:cubicBezTo>
                    <a:cubicBezTo>
                      <a:pt x="58" y="0"/>
                      <a:pt x="35" y="23"/>
                      <a:pt x="35" y="52"/>
                    </a:cubicBezTo>
                    <a:cubicBezTo>
                      <a:pt x="35" y="313"/>
                      <a:pt x="35" y="313"/>
                      <a:pt x="35" y="313"/>
                    </a:cubicBezTo>
                    <a:cubicBezTo>
                      <a:pt x="14" y="329"/>
                      <a:pt x="0" y="354"/>
                      <a:pt x="0" y="382"/>
                    </a:cubicBezTo>
                    <a:cubicBezTo>
                      <a:pt x="0" y="411"/>
                      <a:pt x="14" y="435"/>
                      <a:pt x="35" y="451"/>
                    </a:cubicBezTo>
                    <a:cubicBezTo>
                      <a:pt x="35" y="504"/>
                      <a:pt x="35" y="504"/>
                      <a:pt x="35" y="504"/>
                    </a:cubicBezTo>
                    <a:cubicBezTo>
                      <a:pt x="35" y="533"/>
                      <a:pt x="58" y="556"/>
                      <a:pt x="87" y="556"/>
                    </a:cubicBezTo>
                    <a:cubicBezTo>
                      <a:pt x="116" y="556"/>
                      <a:pt x="139" y="533"/>
                      <a:pt x="139" y="504"/>
                    </a:cubicBezTo>
                    <a:cubicBezTo>
                      <a:pt x="139" y="451"/>
                      <a:pt x="139" y="451"/>
                      <a:pt x="139" y="451"/>
                    </a:cubicBezTo>
                    <a:cubicBezTo>
                      <a:pt x="160" y="435"/>
                      <a:pt x="174" y="411"/>
                      <a:pt x="174" y="382"/>
                    </a:cubicBezTo>
                    <a:cubicBezTo>
                      <a:pt x="174" y="354"/>
                      <a:pt x="160" y="329"/>
                      <a:pt x="139" y="313"/>
                    </a:cubicBezTo>
                    <a:close/>
                    <a:moveTo>
                      <a:pt x="70" y="52"/>
                    </a:moveTo>
                    <a:cubicBezTo>
                      <a:pt x="70" y="43"/>
                      <a:pt x="77" y="35"/>
                      <a:pt x="87" y="35"/>
                    </a:cubicBezTo>
                    <a:cubicBezTo>
                      <a:pt x="97" y="35"/>
                      <a:pt x="104" y="43"/>
                      <a:pt x="104" y="52"/>
                    </a:cubicBezTo>
                    <a:cubicBezTo>
                      <a:pt x="104" y="297"/>
                      <a:pt x="104" y="297"/>
                      <a:pt x="104" y="297"/>
                    </a:cubicBezTo>
                    <a:cubicBezTo>
                      <a:pt x="99" y="296"/>
                      <a:pt x="93" y="295"/>
                      <a:pt x="87" y="295"/>
                    </a:cubicBezTo>
                    <a:cubicBezTo>
                      <a:pt x="81" y="295"/>
                      <a:pt x="75" y="296"/>
                      <a:pt x="70" y="297"/>
                    </a:cubicBezTo>
                    <a:lnTo>
                      <a:pt x="70" y="52"/>
                    </a:lnTo>
                    <a:close/>
                    <a:moveTo>
                      <a:pt x="104" y="504"/>
                    </a:moveTo>
                    <a:cubicBezTo>
                      <a:pt x="104" y="513"/>
                      <a:pt x="97" y="521"/>
                      <a:pt x="87" y="521"/>
                    </a:cubicBezTo>
                    <a:cubicBezTo>
                      <a:pt x="77" y="521"/>
                      <a:pt x="70" y="513"/>
                      <a:pt x="70" y="504"/>
                    </a:cubicBezTo>
                    <a:cubicBezTo>
                      <a:pt x="70" y="467"/>
                      <a:pt x="70" y="467"/>
                      <a:pt x="70" y="467"/>
                    </a:cubicBezTo>
                    <a:cubicBezTo>
                      <a:pt x="75" y="469"/>
                      <a:pt x="81" y="469"/>
                      <a:pt x="87" y="469"/>
                    </a:cubicBezTo>
                    <a:cubicBezTo>
                      <a:pt x="93" y="469"/>
                      <a:pt x="99" y="469"/>
                      <a:pt x="104" y="467"/>
                    </a:cubicBezTo>
                    <a:lnTo>
                      <a:pt x="104" y="504"/>
                    </a:lnTo>
                    <a:close/>
                    <a:moveTo>
                      <a:pt x="137" y="397"/>
                    </a:moveTo>
                    <a:cubicBezTo>
                      <a:pt x="137" y="398"/>
                      <a:pt x="136" y="399"/>
                      <a:pt x="136" y="400"/>
                    </a:cubicBezTo>
                    <a:cubicBezTo>
                      <a:pt x="134" y="404"/>
                      <a:pt x="132" y="409"/>
                      <a:pt x="129" y="412"/>
                    </a:cubicBezTo>
                    <a:cubicBezTo>
                      <a:pt x="129" y="412"/>
                      <a:pt x="129" y="413"/>
                      <a:pt x="129" y="413"/>
                    </a:cubicBezTo>
                    <a:cubicBezTo>
                      <a:pt x="126" y="417"/>
                      <a:pt x="123" y="420"/>
                      <a:pt x="118" y="424"/>
                    </a:cubicBezTo>
                    <a:cubicBezTo>
                      <a:pt x="118" y="424"/>
                      <a:pt x="118" y="424"/>
                      <a:pt x="118" y="424"/>
                    </a:cubicBezTo>
                    <a:cubicBezTo>
                      <a:pt x="114" y="427"/>
                      <a:pt x="109" y="429"/>
                      <a:pt x="104" y="431"/>
                    </a:cubicBezTo>
                    <a:cubicBezTo>
                      <a:pt x="99" y="433"/>
                      <a:pt x="93" y="434"/>
                      <a:pt x="87" y="434"/>
                    </a:cubicBezTo>
                    <a:cubicBezTo>
                      <a:pt x="81" y="434"/>
                      <a:pt x="75" y="433"/>
                      <a:pt x="70" y="431"/>
                    </a:cubicBezTo>
                    <a:cubicBezTo>
                      <a:pt x="65" y="429"/>
                      <a:pt x="60" y="427"/>
                      <a:pt x="56" y="424"/>
                    </a:cubicBezTo>
                    <a:cubicBezTo>
                      <a:pt x="56" y="424"/>
                      <a:pt x="56" y="424"/>
                      <a:pt x="56" y="424"/>
                    </a:cubicBezTo>
                    <a:cubicBezTo>
                      <a:pt x="51" y="420"/>
                      <a:pt x="48" y="417"/>
                      <a:pt x="45" y="413"/>
                    </a:cubicBezTo>
                    <a:cubicBezTo>
                      <a:pt x="45" y="413"/>
                      <a:pt x="45" y="412"/>
                      <a:pt x="45" y="412"/>
                    </a:cubicBezTo>
                    <a:cubicBezTo>
                      <a:pt x="42" y="409"/>
                      <a:pt x="40" y="404"/>
                      <a:pt x="38" y="400"/>
                    </a:cubicBezTo>
                    <a:cubicBezTo>
                      <a:pt x="38" y="399"/>
                      <a:pt x="37" y="398"/>
                      <a:pt x="37" y="397"/>
                    </a:cubicBezTo>
                    <a:cubicBezTo>
                      <a:pt x="36" y="392"/>
                      <a:pt x="35" y="387"/>
                      <a:pt x="35" y="382"/>
                    </a:cubicBezTo>
                    <a:cubicBezTo>
                      <a:pt x="35" y="377"/>
                      <a:pt x="36" y="372"/>
                      <a:pt x="37" y="368"/>
                    </a:cubicBezTo>
                    <a:cubicBezTo>
                      <a:pt x="37" y="367"/>
                      <a:pt x="38" y="366"/>
                      <a:pt x="38" y="365"/>
                    </a:cubicBezTo>
                    <a:cubicBezTo>
                      <a:pt x="40" y="360"/>
                      <a:pt x="42" y="356"/>
                      <a:pt x="45" y="352"/>
                    </a:cubicBezTo>
                    <a:cubicBezTo>
                      <a:pt x="45" y="352"/>
                      <a:pt x="45" y="352"/>
                      <a:pt x="45" y="352"/>
                    </a:cubicBezTo>
                    <a:cubicBezTo>
                      <a:pt x="48" y="348"/>
                      <a:pt x="51" y="344"/>
                      <a:pt x="56" y="341"/>
                    </a:cubicBezTo>
                    <a:cubicBezTo>
                      <a:pt x="56" y="341"/>
                      <a:pt x="56" y="341"/>
                      <a:pt x="56" y="341"/>
                    </a:cubicBezTo>
                    <a:cubicBezTo>
                      <a:pt x="60" y="338"/>
                      <a:pt x="65" y="335"/>
                      <a:pt x="70" y="333"/>
                    </a:cubicBezTo>
                    <a:cubicBezTo>
                      <a:pt x="75" y="331"/>
                      <a:pt x="81" y="330"/>
                      <a:pt x="87" y="330"/>
                    </a:cubicBezTo>
                    <a:cubicBezTo>
                      <a:pt x="93" y="330"/>
                      <a:pt x="99" y="331"/>
                      <a:pt x="104" y="333"/>
                    </a:cubicBezTo>
                    <a:cubicBezTo>
                      <a:pt x="109" y="335"/>
                      <a:pt x="114" y="338"/>
                      <a:pt x="118" y="341"/>
                    </a:cubicBezTo>
                    <a:cubicBezTo>
                      <a:pt x="118" y="341"/>
                      <a:pt x="118" y="341"/>
                      <a:pt x="118" y="341"/>
                    </a:cubicBezTo>
                    <a:cubicBezTo>
                      <a:pt x="123" y="344"/>
                      <a:pt x="126" y="348"/>
                      <a:pt x="129" y="352"/>
                    </a:cubicBezTo>
                    <a:cubicBezTo>
                      <a:pt x="129" y="352"/>
                      <a:pt x="129" y="352"/>
                      <a:pt x="129" y="352"/>
                    </a:cubicBezTo>
                    <a:cubicBezTo>
                      <a:pt x="132" y="356"/>
                      <a:pt x="134" y="360"/>
                      <a:pt x="136" y="365"/>
                    </a:cubicBezTo>
                    <a:cubicBezTo>
                      <a:pt x="136" y="366"/>
                      <a:pt x="137" y="367"/>
                      <a:pt x="137" y="368"/>
                    </a:cubicBezTo>
                    <a:cubicBezTo>
                      <a:pt x="138" y="372"/>
                      <a:pt x="139" y="377"/>
                      <a:pt x="139" y="382"/>
                    </a:cubicBezTo>
                    <a:cubicBezTo>
                      <a:pt x="139" y="387"/>
                      <a:pt x="138" y="392"/>
                      <a:pt x="137" y="397"/>
                    </a:cubicBezTo>
                    <a:close/>
                  </a:path>
                </a:pathLst>
              </a:custGeom>
              <a:grpFill/>
              <a:ln>
                <a:noFill/>
              </a:ln>
            </p:spPr>
            <p:txBody>
              <a:bodyPr/>
              <a:lstStyle/>
              <a:p>
                <a:pPr defTabSz="1219200">
                  <a:defRPr/>
                </a:pPr>
                <a:endParaRPr lang="id-ID" sz="3600">
                  <a:solidFill>
                    <a:srgbClr val="000000"/>
                  </a:solidFill>
                  <a:cs typeface="+mn-ea"/>
                  <a:sym typeface="+mn-lt"/>
                </a:endParaRPr>
              </a:p>
            </p:txBody>
          </p:sp>
        </p:grpSp>
        <p:grpSp>
          <p:nvGrpSpPr>
            <p:cNvPr id="82" name="组合 81"/>
            <p:cNvGrpSpPr/>
            <p:nvPr/>
          </p:nvGrpSpPr>
          <p:grpSpPr>
            <a:xfrm>
              <a:off x="2047" y="3790"/>
              <a:ext cx="11394" cy="4684"/>
              <a:chOff x="2047" y="3790"/>
              <a:chExt cx="11394" cy="4684"/>
            </a:xfrm>
          </p:grpSpPr>
          <p:sp>
            <p:nvSpPr>
              <p:cNvPr id="52" name="Freeform 72"/>
              <p:cNvSpPr>
                <a:spLocks noEditPoints="1"/>
              </p:cNvSpPr>
              <p:nvPr>
                <p:custDataLst>
                  <p:tags r:id="rId15"/>
                </p:custDataLst>
              </p:nvPr>
            </p:nvSpPr>
            <p:spPr bwMode="auto">
              <a:xfrm>
                <a:off x="12877" y="3790"/>
                <a:ext cx="338" cy="290"/>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44" name="Freeform 72"/>
              <p:cNvSpPr>
                <a:spLocks noEditPoints="1"/>
              </p:cNvSpPr>
              <p:nvPr>
                <p:custDataLst>
                  <p:tags r:id="rId16"/>
                </p:custDataLst>
              </p:nvPr>
            </p:nvSpPr>
            <p:spPr bwMode="auto">
              <a:xfrm>
                <a:off x="12874" y="5823"/>
                <a:ext cx="338" cy="290"/>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nvGrpSpPr>
              <p:cNvPr id="48" name="组合 47"/>
              <p:cNvGrpSpPr/>
              <p:nvPr/>
            </p:nvGrpSpPr>
            <p:grpSpPr>
              <a:xfrm>
                <a:off x="12472" y="7424"/>
                <a:ext cx="969" cy="969"/>
                <a:chOff x="12249" y="3432"/>
                <a:chExt cx="1108" cy="1108"/>
              </a:xfrm>
            </p:grpSpPr>
            <p:sp>
              <p:nvSpPr>
                <p:cNvPr id="49" name="椭圆 48"/>
                <p:cNvSpPr/>
                <p:nvPr>
                  <p:custDataLst>
                    <p:tags r:id="rId17"/>
                  </p:custDataLst>
                </p:nvPr>
              </p:nvSpPr>
              <p:spPr>
                <a:xfrm>
                  <a:off x="12249" y="3432"/>
                  <a:ext cx="1109" cy="1109"/>
                </a:xfrm>
                <a:prstGeom prst="ellipse">
                  <a:avLst/>
                </a:prstGeom>
                <a:solidFill>
                  <a:srgbClr val="64BDBF"/>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54" name="组 11"/>
                <p:cNvGrpSpPr/>
                <p:nvPr/>
              </p:nvGrpSpPr>
              <p:grpSpPr>
                <a:xfrm>
                  <a:off x="12546" y="3757"/>
                  <a:ext cx="515" cy="459"/>
                  <a:chOff x="4148138" y="2051050"/>
                  <a:chExt cx="874713" cy="779463"/>
                </a:xfrm>
                <a:solidFill>
                  <a:schemeClr val="bg1"/>
                </a:solidFill>
              </p:grpSpPr>
              <p:sp>
                <p:nvSpPr>
                  <p:cNvPr id="55" name="Freeform 72"/>
                  <p:cNvSpPr>
                    <a:spLocks noEditPoints="1"/>
                  </p:cNvSpPr>
                  <p:nvPr>
                    <p:custDataLst>
                      <p:tags r:id="rId18"/>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56" name="Freeform 73"/>
                  <p:cNvSpPr>
                    <a:spLocks noEditPoints="1"/>
                  </p:cNvSpPr>
                  <p:nvPr>
                    <p:custDataLst>
                      <p:tags r:id="rId19"/>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sp>
            <p:nvSpPr>
              <p:cNvPr id="57" name="矩形 56"/>
              <p:cNvSpPr/>
              <p:nvPr>
                <p:custDataLst>
                  <p:tags r:id="rId20"/>
                </p:custDataLst>
              </p:nvPr>
            </p:nvSpPr>
            <p:spPr>
              <a:xfrm>
                <a:off x="2047" y="7565"/>
                <a:ext cx="3680" cy="909"/>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2.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多源数据融合</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接入</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Gitee</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GitLab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等更多代码托管平台的数据。</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grpSp>
        <p:grpSp>
          <p:nvGrpSpPr>
            <p:cNvPr id="83" name="组合 82"/>
            <p:cNvGrpSpPr/>
            <p:nvPr/>
          </p:nvGrpSpPr>
          <p:grpSpPr>
            <a:xfrm flipH="1">
              <a:off x="2150" y="3432"/>
              <a:ext cx="4716" cy="4961"/>
              <a:chOff x="12472" y="3432"/>
              <a:chExt cx="4716" cy="4961"/>
            </a:xfrm>
          </p:grpSpPr>
          <p:grpSp>
            <p:nvGrpSpPr>
              <p:cNvPr id="84" name="组合 83"/>
              <p:cNvGrpSpPr/>
              <p:nvPr/>
            </p:nvGrpSpPr>
            <p:grpSpPr>
              <a:xfrm>
                <a:off x="12504" y="3432"/>
                <a:ext cx="969" cy="969"/>
                <a:chOff x="12249" y="3432"/>
                <a:chExt cx="1108" cy="1108"/>
              </a:xfrm>
            </p:grpSpPr>
            <p:sp>
              <p:nvSpPr>
                <p:cNvPr id="85" name="椭圆 84"/>
                <p:cNvSpPr/>
                <p:nvPr>
                  <p:custDataLst>
                    <p:tags r:id="rId21"/>
                  </p:custDataLst>
                </p:nvPr>
              </p:nvSpPr>
              <p:spPr>
                <a:xfrm>
                  <a:off x="12249" y="3432"/>
                  <a:ext cx="1109" cy="1109"/>
                </a:xfrm>
                <a:prstGeom prst="ellipse">
                  <a:avLst/>
                </a:pr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86" name="组 11"/>
                <p:cNvGrpSpPr/>
                <p:nvPr/>
              </p:nvGrpSpPr>
              <p:grpSpPr>
                <a:xfrm>
                  <a:off x="12546" y="3757"/>
                  <a:ext cx="515" cy="459"/>
                  <a:chOff x="4148138" y="2051050"/>
                  <a:chExt cx="874713" cy="779463"/>
                </a:xfrm>
                <a:solidFill>
                  <a:schemeClr val="bg1"/>
                </a:solidFill>
              </p:grpSpPr>
              <p:sp>
                <p:nvSpPr>
                  <p:cNvPr id="87" name="Freeform 72"/>
                  <p:cNvSpPr>
                    <a:spLocks noEditPoints="1"/>
                  </p:cNvSpPr>
                  <p:nvPr>
                    <p:custDataLst>
                      <p:tags r:id="rId22"/>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88" name="Freeform 73"/>
                  <p:cNvSpPr>
                    <a:spLocks noEditPoints="1"/>
                  </p:cNvSpPr>
                  <p:nvPr>
                    <p:custDataLst>
                      <p:tags r:id="rId23"/>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grpSp>
            <p:nvGrpSpPr>
              <p:cNvPr id="93" name="组 11"/>
              <p:cNvGrpSpPr/>
              <p:nvPr/>
            </p:nvGrpSpPr>
            <p:grpSpPr>
              <a:xfrm rot="0">
                <a:off x="12761" y="5749"/>
                <a:ext cx="450" cy="401"/>
                <a:chOff x="4148138" y="2051050"/>
                <a:chExt cx="874713" cy="779463"/>
              </a:xfrm>
              <a:solidFill>
                <a:schemeClr val="bg1"/>
              </a:solidFill>
            </p:grpSpPr>
            <p:sp>
              <p:nvSpPr>
                <p:cNvPr id="94" name="Freeform 72"/>
                <p:cNvSpPr>
                  <a:spLocks noEditPoints="1"/>
                </p:cNvSpPr>
                <p:nvPr>
                  <p:custDataLst>
                    <p:tags r:id="rId24"/>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95" name="Freeform 73"/>
                <p:cNvSpPr>
                  <a:spLocks noEditPoints="1"/>
                </p:cNvSpPr>
                <p:nvPr>
                  <p:custDataLst>
                    <p:tags r:id="rId25"/>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nvGrpSpPr>
              <p:cNvPr id="98" name="组合 97"/>
              <p:cNvGrpSpPr/>
              <p:nvPr/>
            </p:nvGrpSpPr>
            <p:grpSpPr>
              <a:xfrm>
                <a:off x="12472" y="7424"/>
                <a:ext cx="969" cy="969"/>
                <a:chOff x="12249" y="3432"/>
                <a:chExt cx="1108" cy="1108"/>
              </a:xfrm>
            </p:grpSpPr>
            <p:sp>
              <p:nvSpPr>
                <p:cNvPr id="99" name="椭圆 98"/>
                <p:cNvSpPr/>
                <p:nvPr>
                  <p:custDataLst>
                    <p:tags r:id="rId26"/>
                  </p:custDataLst>
                </p:nvPr>
              </p:nvSpPr>
              <p:spPr>
                <a:xfrm>
                  <a:off x="12249" y="3432"/>
                  <a:ext cx="1109" cy="1109"/>
                </a:xfrm>
                <a:prstGeom prst="ellipse">
                  <a:avLst/>
                </a:prstGeom>
                <a:solidFill>
                  <a:srgbClr val="FA90A7"/>
                </a:solidFill>
                <a:ln w="38100" cap="flat" cmpd="sng" algn="ctr">
                  <a:solidFill>
                    <a:srgbClr val="FFFFFF"/>
                  </a:solidFill>
                  <a:prstDash val="solid"/>
                  <a:miter lim="800000"/>
                </a:ln>
                <a:effectLst/>
              </p:spPr>
              <p:txBody>
                <a:bodyPr wrap="square" lIns="91440" tIns="45720" rIns="91440" bIns="45720" anchor="ctr">
                  <a:normAutofit/>
                </a:bodyPr>
                <a:lstStyle/>
                <a:p>
                  <a:pPr algn="ctr" defTabSz="457200"/>
                  <a:endParaRPr lang="zh-CN" altLang="en-US" kern="0">
                    <a:solidFill>
                      <a:srgbClr val="000000"/>
                    </a:solidFill>
                    <a:latin typeface="思源宋体" panose="02020400000000000000" charset="-122"/>
                    <a:ea typeface="思源宋体" panose="02020400000000000000" charset="-122"/>
                    <a:cs typeface="思源宋体" panose="02020400000000000000" charset="-122"/>
                    <a:sym typeface="+mn-lt"/>
                  </a:endParaRPr>
                </a:p>
              </p:txBody>
            </p:sp>
            <p:grpSp>
              <p:nvGrpSpPr>
                <p:cNvPr id="100" name="组 11"/>
                <p:cNvGrpSpPr/>
                <p:nvPr/>
              </p:nvGrpSpPr>
              <p:grpSpPr>
                <a:xfrm>
                  <a:off x="12546" y="3757"/>
                  <a:ext cx="515" cy="459"/>
                  <a:chOff x="4148138" y="2051050"/>
                  <a:chExt cx="874713" cy="779463"/>
                </a:xfrm>
                <a:solidFill>
                  <a:schemeClr val="bg1"/>
                </a:solidFill>
              </p:grpSpPr>
              <p:sp>
                <p:nvSpPr>
                  <p:cNvPr id="101" name="Freeform 72"/>
                  <p:cNvSpPr>
                    <a:spLocks noEditPoints="1"/>
                  </p:cNvSpPr>
                  <p:nvPr>
                    <p:custDataLst>
                      <p:tags r:id="rId27"/>
                    </p:custDataLst>
                  </p:nvPr>
                </p:nvSpPr>
                <p:spPr bwMode="auto">
                  <a:xfrm>
                    <a:off x="4367213" y="2193925"/>
                    <a:ext cx="655638" cy="563563"/>
                  </a:xfrm>
                  <a:custGeom>
                    <a:avLst/>
                    <a:gdLst>
                      <a:gd name="T0" fmla="*/ 295 w 313"/>
                      <a:gd name="T1" fmla="*/ 88 h 268"/>
                      <a:gd name="T2" fmla="*/ 282 w 313"/>
                      <a:gd name="T3" fmla="*/ 88 h 268"/>
                      <a:gd name="T4" fmla="*/ 298 w 313"/>
                      <a:gd name="T5" fmla="*/ 149 h 268"/>
                      <a:gd name="T6" fmla="*/ 273 w 313"/>
                      <a:gd name="T7" fmla="*/ 192 h 268"/>
                      <a:gd name="T8" fmla="*/ 24 w 313"/>
                      <a:gd name="T9" fmla="*/ 257 h 268"/>
                      <a:gd name="T10" fmla="*/ 21 w 313"/>
                      <a:gd name="T11" fmla="*/ 258 h 268"/>
                      <a:gd name="T12" fmla="*/ 37 w 313"/>
                      <a:gd name="T13" fmla="*/ 268 h 268"/>
                      <a:gd name="T14" fmla="*/ 295 w 313"/>
                      <a:gd name="T15" fmla="*/ 268 h 268"/>
                      <a:gd name="T16" fmla="*/ 313 w 313"/>
                      <a:gd name="T17" fmla="*/ 251 h 268"/>
                      <a:gd name="T18" fmla="*/ 313 w 313"/>
                      <a:gd name="T19" fmla="*/ 106 h 268"/>
                      <a:gd name="T20" fmla="*/ 295 w 313"/>
                      <a:gd name="T21" fmla="*/ 88 h 268"/>
                      <a:gd name="T22" fmla="*/ 292 w 313"/>
                      <a:gd name="T23" fmla="*/ 252 h 268"/>
                      <a:gd name="T24" fmla="*/ 158 w 313"/>
                      <a:gd name="T25" fmla="*/ 253 h 268"/>
                      <a:gd name="T26" fmla="*/ 153 w 313"/>
                      <a:gd name="T27" fmla="*/ 248 h 268"/>
                      <a:gd name="T28" fmla="*/ 158 w 313"/>
                      <a:gd name="T29" fmla="*/ 243 h 268"/>
                      <a:gd name="T30" fmla="*/ 292 w 313"/>
                      <a:gd name="T31" fmla="*/ 242 h 268"/>
                      <a:gd name="T32" fmla="*/ 297 w 313"/>
                      <a:gd name="T33" fmla="*/ 247 h 268"/>
                      <a:gd name="T34" fmla="*/ 292 w 313"/>
                      <a:gd name="T35" fmla="*/ 252 h 268"/>
                      <a:gd name="T36" fmla="*/ 282 w 313"/>
                      <a:gd name="T37" fmla="*/ 158 h 268"/>
                      <a:gd name="T38" fmla="*/ 281 w 313"/>
                      <a:gd name="T39" fmla="*/ 154 h 268"/>
                      <a:gd name="T40" fmla="*/ 245 w 313"/>
                      <a:gd name="T41" fmla="*/ 13 h 268"/>
                      <a:gd name="T42" fmla="*/ 228 w 313"/>
                      <a:gd name="T43" fmla="*/ 0 h 268"/>
                      <a:gd name="T44" fmla="*/ 223 w 313"/>
                      <a:gd name="T45" fmla="*/ 1 h 268"/>
                      <a:gd name="T46" fmla="*/ 210 w 313"/>
                      <a:gd name="T47" fmla="*/ 4 h 268"/>
                      <a:gd name="T48" fmla="*/ 241 w 313"/>
                      <a:gd name="T49" fmla="*/ 59 h 268"/>
                      <a:gd name="T50" fmla="*/ 227 w 313"/>
                      <a:gd name="T51" fmla="*/ 107 h 268"/>
                      <a:gd name="T52" fmla="*/ 2 w 313"/>
                      <a:gd name="T53" fmla="*/ 233 h 268"/>
                      <a:gd name="T54" fmla="*/ 0 w 313"/>
                      <a:gd name="T55" fmla="*/ 233 h 268"/>
                      <a:gd name="T56" fmla="*/ 15 w 313"/>
                      <a:gd name="T57" fmla="*/ 241 h 268"/>
                      <a:gd name="T58" fmla="*/ 19 w 313"/>
                      <a:gd name="T59" fmla="*/ 241 h 268"/>
                      <a:gd name="T60" fmla="*/ 269 w 313"/>
                      <a:gd name="T61" fmla="*/ 175 h 268"/>
                      <a:gd name="T62" fmla="*/ 282 w 313"/>
                      <a:gd name="T63" fmla="*/ 158 h 268"/>
                      <a:gd name="T64" fmla="*/ 259 w 313"/>
                      <a:gd name="T65" fmla="*/ 159 h 268"/>
                      <a:gd name="T66" fmla="*/ 131 w 313"/>
                      <a:gd name="T67" fmla="*/ 198 h 268"/>
                      <a:gd name="T68" fmla="*/ 125 w 313"/>
                      <a:gd name="T69" fmla="*/ 195 h 268"/>
                      <a:gd name="T70" fmla="*/ 128 w 313"/>
                      <a:gd name="T71" fmla="*/ 189 h 268"/>
                      <a:gd name="T72" fmla="*/ 256 w 313"/>
                      <a:gd name="T73" fmla="*/ 149 h 268"/>
                      <a:gd name="T74" fmla="*/ 263 w 313"/>
                      <a:gd name="T75" fmla="*/ 153 h 268"/>
                      <a:gd name="T76" fmla="*/ 259 w 313"/>
                      <a:gd name="T77" fmla="*/ 15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3" h="268">
                        <a:moveTo>
                          <a:pt x="295" y="88"/>
                        </a:moveTo>
                        <a:cubicBezTo>
                          <a:pt x="282" y="88"/>
                          <a:pt x="282" y="88"/>
                          <a:pt x="282" y="88"/>
                        </a:cubicBezTo>
                        <a:cubicBezTo>
                          <a:pt x="298" y="149"/>
                          <a:pt x="298" y="149"/>
                          <a:pt x="298" y="149"/>
                        </a:cubicBezTo>
                        <a:cubicBezTo>
                          <a:pt x="303" y="168"/>
                          <a:pt x="292" y="187"/>
                          <a:pt x="273" y="192"/>
                        </a:cubicBezTo>
                        <a:cubicBezTo>
                          <a:pt x="24" y="257"/>
                          <a:pt x="24" y="257"/>
                          <a:pt x="24" y="257"/>
                        </a:cubicBezTo>
                        <a:cubicBezTo>
                          <a:pt x="23" y="258"/>
                          <a:pt x="22" y="258"/>
                          <a:pt x="21" y="258"/>
                        </a:cubicBezTo>
                        <a:cubicBezTo>
                          <a:pt x="24" y="264"/>
                          <a:pt x="30" y="268"/>
                          <a:pt x="37" y="268"/>
                        </a:cubicBezTo>
                        <a:cubicBezTo>
                          <a:pt x="295" y="268"/>
                          <a:pt x="295" y="268"/>
                          <a:pt x="295" y="268"/>
                        </a:cubicBezTo>
                        <a:cubicBezTo>
                          <a:pt x="305" y="268"/>
                          <a:pt x="313" y="261"/>
                          <a:pt x="313" y="251"/>
                        </a:cubicBezTo>
                        <a:cubicBezTo>
                          <a:pt x="313" y="106"/>
                          <a:pt x="313" y="106"/>
                          <a:pt x="313" y="106"/>
                        </a:cubicBezTo>
                        <a:cubicBezTo>
                          <a:pt x="313" y="96"/>
                          <a:pt x="305" y="88"/>
                          <a:pt x="295" y="88"/>
                        </a:cubicBezTo>
                        <a:close/>
                        <a:moveTo>
                          <a:pt x="292" y="252"/>
                        </a:moveTo>
                        <a:cubicBezTo>
                          <a:pt x="158" y="253"/>
                          <a:pt x="158" y="253"/>
                          <a:pt x="158" y="253"/>
                        </a:cubicBezTo>
                        <a:cubicBezTo>
                          <a:pt x="155" y="253"/>
                          <a:pt x="153" y="251"/>
                          <a:pt x="153" y="248"/>
                        </a:cubicBezTo>
                        <a:cubicBezTo>
                          <a:pt x="153" y="245"/>
                          <a:pt x="155" y="243"/>
                          <a:pt x="158" y="243"/>
                        </a:cubicBezTo>
                        <a:cubicBezTo>
                          <a:pt x="292" y="242"/>
                          <a:pt x="292" y="242"/>
                          <a:pt x="292" y="242"/>
                        </a:cubicBezTo>
                        <a:cubicBezTo>
                          <a:pt x="295" y="242"/>
                          <a:pt x="297" y="245"/>
                          <a:pt x="297" y="247"/>
                        </a:cubicBezTo>
                        <a:cubicBezTo>
                          <a:pt x="297" y="250"/>
                          <a:pt x="295" y="252"/>
                          <a:pt x="292" y="252"/>
                        </a:cubicBezTo>
                        <a:close/>
                        <a:moveTo>
                          <a:pt x="282" y="158"/>
                        </a:moveTo>
                        <a:cubicBezTo>
                          <a:pt x="282" y="157"/>
                          <a:pt x="282" y="155"/>
                          <a:pt x="281" y="154"/>
                        </a:cubicBezTo>
                        <a:cubicBezTo>
                          <a:pt x="245" y="13"/>
                          <a:pt x="245" y="13"/>
                          <a:pt x="245" y="13"/>
                        </a:cubicBezTo>
                        <a:cubicBezTo>
                          <a:pt x="243" y="5"/>
                          <a:pt x="235" y="0"/>
                          <a:pt x="228" y="0"/>
                        </a:cubicBezTo>
                        <a:cubicBezTo>
                          <a:pt x="226" y="0"/>
                          <a:pt x="225" y="0"/>
                          <a:pt x="223" y="1"/>
                        </a:cubicBezTo>
                        <a:cubicBezTo>
                          <a:pt x="210" y="4"/>
                          <a:pt x="210" y="4"/>
                          <a:pt x="210" y="4"/>
                        </a:cubicBezTo>
                        <a:cubicBezTo>
                          <a:pt x="241" y="59"/>
                          <a:pt x="241" y="59"/>
                          <a:pt x="241" y="59"/>
                        </a:cubicBezTo>
                        <a:cubicBezTo>
                          <a:pt x="250" y="76"/>
                          <a:pt x="244" y="97"/>
                          <a:pt x="227" y="107"/>
                        </a:cubicBezTo>
                        <a:cubicBezTo>
                          <a:pt x="2" y="233"/>
                          <a:pt x="2" y="233"/>
                          <a:pt x="2" y="233"/>
                        </a:cubicBezTo>
                        <a:cubicBezTo>
                          <a:pt x="1" y="233"/>
                          <a:pt x="1" y="233"/>
                          <a:pt x="0" y="233"/>
                        </a:cubicBezTo>
                        <a:cubicBezTo>
                          <a:pt x="3" y="238"/>
                          <a:pt x="9" y="241"/>
                          <a:pt x="15" y="241"/>
                        </a:cubicBezTo>
                        <a:cubicBezTo>
                          <a:pt x="16" y="241"/>
                          <a:pt x="18" y="241"/>
                          <a:pt x="19" y="241"/>
                        </a:cubicBezTo>
                        <a:cubicBezTo>
                          <a:pt x="269" y="175"/>
                          <a:pt x="269" y="175"/>
                          <a:pt x="269" y="175"/>
                        </a:cubicBezTo>
                        <a:cubicBezTo>
                          <a:pt x="277" y="173"/>
                          <a:pt x="282" y="166"/>
                          <a:pt x="282" y="158"/>
                        </a:cubicBezTo>
                        <a:close/>
                        <a:moveTo>
                          <a:pt x="259" y="159"/>
                        </a:moveTo>
                        <a:cubicBezTo>
                          <a:pt x="131" y="198"/>
                          <a:pt x="131" y="198"/>
                          <a:pt x="131" y="198"/>
                        </a:cubicBezTo>
                        <a:cubicBezTo>
                          <a:pt x="129" y="199"/>
                          <a:pt x="126" y="198"/>
                          <a:pt x="125" y="195"/>
                        </a:cubicBezTo>
                        <a:cubicBezTo>
                          <a:pt x="124" y="192"/>
                          <a:pt x="126" y="190"/>
                          <a:pt x="128" y="189"/>
                        </a:cubicBezTo>
                        <a:cubicBezTo>
                          <a:pt x="256" y="149"/>
                          <a:pt x="256" y="149"/>
                          <a:pt x="256" y="149"/>
                        </a:cubicBezTo>
                        <a:cubicBezTo>
                          <a:pt x="259" y="149"/>
                          <a:pt x="262" y="150"/>
                          <a:pt x="263" y="153"/>
                        </a:cubicBezTo>
                        <a:cubicBezTo>
                          <a:pt x="263" y="155"/>
                          <a:pt x="262" y="158"/>
                          <a:pt x="259" y="1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sp>
                <p:nvSpPr>
                  <p:cNvPr id="102" name="Freeform 73"/>
                  <p:cNvSpPr>
                    <a:spLocks noEditPoints="1"/>
                  </p:cNvSpPr>
                  <p:nvPr>
                    <p:custDataLst>
                      <p:tags r:id="rId28"/>
                    </p:custDataLst>
                  </p:nvPr>
                </p:nvSpPr>
                <p:spPr bwMode="auto">
                  <a:xfrm>
                    <a:off x="4148138" y="2051050"/>
                    <a:ext cx="874713" cy="779463"/>
                  </a:xfrm>
                  <a:custGeom>
                    <a:avLst/>
                    <a:gdLst>
                      <a:gd name="T0" fmla="*/ 141 w 417"/>
                      <a:gd name="T1" fmla="*/ 336 h 371"/>
                      <a:gd name="T2" fmla="*/ 124 w 417"/>
                      <a:gd name="T3" fmla="*/ 326 h 371"/>
                      <a:gd name="T4" fmla="*/ 141 w 417"/>
                      <a:gd name="T5" fmla="*/ 371 h 371"/>
                      <a:gd name="T6" fmla="*/ 417 w 417"/>
                      <a:gd name="T7" fmla="*/ 354 h 371"/>
                      <a:gd name="T8" fmla="*/ 399 w 417"/>
                      <a:gd name="T9" fmla="*/ 336 h 371"/>
                      <a:gd name="T10" fmla="*/ 329 w 417"/>
                      <a:gd name="T11" fmla="*/ 136 h 371"/>
                      <a:gd name="T12" fmla="*/ 243 w 417"/>
                      <a:gd name="T13" fmla="*/ 0 h 371"/>
                      <a:gd name="T14" fmla="*/ 9 w 417"/>
                      <a:gd name="T15" fmla="*/ 128 h 371"/>
                      <a:gd name="T16" fmla="*/ 3 w 417"/>
                      <a:gd name="T17" fmla="*/ 152 h 371"/>
                      <a:gd name="T18" fmla="*/ 89 w 417"/>
                      <a:gd name="T19" fmla="*/ 287 h 371"/>
                      <a:gd name="T20" fmla="*/ 323 w 417"/>
                      <a:gd name="T21" fmla="*/ 159 h 371"/>
                      <a:gd name="T22" fmla="*/ 111 w 417"/>
                      <a:gd name="T23" fmla="*/ 220 h 371"/>
                      <a:gd name="T24" fmla="*/ 57 w 417"/>
                      <a:gd name="T25" fmla="*/ 122 h 371"/>
                      <a:gd name="T26" fmla="*/ 111 w 417"/>
                      <a:gd name="T27" fmla="*/ 220 h 371"/>
                      <a:gd name="T28" fmla="*/ 190 w 417"/>
                      <a:gd name="T29" fmla="*/ 210 h 371"/>
                      <a:gd name="T30" fmla="*/ 185 w 417"/>
                      <a:gd name="T31" fmla="*/ 201 h 371"/>
                      <a:gd name="T32" fmla="*/ 309 w 417"/>
                      <a:gd name="T33" fmla="*/ 139 h 371"/>
                      <a:gd name="T34" fmla="*/ 86 w 417"/>
                      <a:gd name="T35" fmla="*/ 165 h 371"/>
                      <a:gd name="T36" fmla="*/ 79 w 417"/>
                      <a:gd name="T37" fmla="*/ 147 h 371"/>
                      <a:gd name="T38" fmla="*/ 92 w 417"/>
                      <a:gd name="T39" fmla="*/ 155 h 371"/>
                      <a:gd name="T40" fmla="*/ 82 w 417"/>
                      <a:gd name="T41" fmla="*/ 138 h 371"/>
                      <a:gd name="T42" fmla="*/ 64 w 417"/>
                      <a:gd name="T43" fmla="*/ 136 h 371"/>
                      <a:gd name="T44" fmla="*/ 57 w 417"/>
                      <a:gd name="T45" fmla="*/ 152 h 371"/>
                      <a:gd name="T46" fmla="*/ 71 w 417"/>
                      <a:gd name="T47" fmla="*/ 178 h 371"/>
                      <a:gd name="T48" fmla="*/ 92 w 417"/>
                      <a:gd name="T49" fmla="*/ 195 h 371"/>
                      <a:gd name="T50" fmla="*/ 76 w 417"/>
                      <a:gd name="T51" fmla="*/ 188 h 371"/>
                      <a:gd name="T52" fmla="*/ 97 w 417"/>
                      <a:gd name="T53" fmla="*/ 204 h 371"/>
                      <a:gd name="T54" fmla="*/ 104 w 417"/>
                      <a:gd name="T55" fmla="*/ 207 h 371"/>
                      <a:gd name="T56" fmla="*/ 105 w 417"/>
                      <a:gd name="T57" fmla="*/ 199 h 371"/>
                      <a:gd name="T58" fmla="*/ 86 w 417"/>
                      <a:gd name="T59" fmla="*/ 165 h 371"/>
                      <a:gd name="T60" fmla="*/ 68 w 417"/>
                      <a:gd name="T61" fmla="*/ 163 h 371"/>
                      <a:gd name="T62" fmla="*/ 77 w 417"/>
                      <a:gd name="T63" fmla="*/ 168 h 371"/>
                      <a:gd name="T64" fmla="*/ 100 w 417"/>
                      <a:gd name="T65" fmla="*/ 190 h 371"/>
                      <a:gd name="T66" fmla="*/ 100 w 417"/>
                      <a:gd name="T67" fmla="*/ 18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371">
                        <a:moveTo>
                          <a:pt x="399" y="336"/>
                        </a:moveTo>
                        <a:cubicBezTo>
                          <a:pt x="141" y="336"/>
                          <a:pt x="141" y="336"/>
                          <a:pt x="141" y="336"/>
                        </a:cubicBezTo>
                        <a:cubicBezTo>
                          <a:pt x="134" y="336"/>
                          <a:pt x="128" y="332"/>
                          <a:pt x="125" y="326"/>
                        </a:cubicBezTo>
                        <a:cubicBezTo>
                          <a:pt x="125" y="326"/>
                          <a:pt x="124" y="326"/>
                          <a:pt x="124" y="326"/>
                        </a:cubicBezTo>
                        <a:cubicBezTo>
                          <a:pt x="124" y="354"/>
                          <a:pt x="124" y="354"/>
                          <a:pt x="124" y="354"/>
                        </a:cubicBezTo>
                        <a:cubicBezTo>
                          <a:pt x="124" y="363"/>
                          <a:pt x="132" y="371"/>
                          <a:pt x="141" y="371"/>
                        </a:cubicBezTo>
                        <a:cubicBezTo>
                          <a:pt x="399" y="371"/>
                          <a:pt x="399" y="371"/>
                          <a:pt x="399" y="371"/>
                        </a:cubicBezTo>
                        <a:cubicBezTo>
                          <a:pt x="409" y="371"/>
                          <a:pt x="417" y="363"/>
                          <a:pt x="417" y="354"/>
                        </a:cubicBezTo>
                        <a:cubicBezTo>
                          <a:pt x="417" y="319"/>
                          <a:pt x="417" y="319"/>
                          <a:pt x="417" y="319"/>
                        </a:cubicBezTo>
                        <a:cubicBezTo>
                          <a:pt x="417" y="329"/>
                          <a:pt x="409" y="336"/>
                          <a:pt x="399" y="336"/>
                        </a:cubicBezTo>
                        <a:close/>
                        <a:moveTo>
                          <a:pt x="332" y="144"/>
                        </a:moveTo>
                        <a:cubicBezTo>
                          <a:pt x="332" y="141"/>
                          <a:pt x="331" y="138"/>
                          <a:pt x="329" y="136"/>
                        </a:cubicBezTo>
                        <a:cubicBezTo>
                          <a:pt x="259" y="9"/>
                          <a:pt x="259" y="9"/>
                          <a:pt x="259" y="9"/>
                        </a:cubicBezTo>
                        <a:cubicBezTo>
                          <a:pt x="255" y="3"/>
                          <a:pt x="249" y="0"/>
                          <a:pt x="243" y="0"/>
                        </a:cubicBezTo>
                        <a:cubicBezTo>
                          <a:pt x="240" y="0"/>
                          <a:pt x="237" y="0"/>
                          <a:pt x="235" y="2"/>
                        </a:cubicBezTo>
                        <a:cubicBezTo>
                          <a:pt x="9" y="128"/>
                          <a:pt x="9" y="128"/>
                          <a:pt x="9" y="128"/>
                        </a:cubicBezTo>
                        <a:cubicBezTo>
                          <a:pt x="4" y="131"/>
                          <a:pt x="0" y="137"/>
                          <a:pt x="0" y="143"/>
                        </a:cubicBezTo>
                        <a:cubicBezTo>
                          <a:pt x="0" y="146"/>
                          <a:pt x="1" y="149"/>
                          <a:pt x="3" y="152"/>
                        </a:cubicBezTo>
                        <a:cubicBezTo>
                          <a:pt x="74" y="278"/>
                          <a:pt x="74" y="278"/>
                          <a:pt x="74" y="278"/>
                        </a:cubicBezTo>
                        <a:cubicBezTo>
                          <a:pt x="77" y="284"/>
                          <a:pt x="83" y="287"/>
                          <a:pt x="89" y="287"/>
                        </a:cubicBezTo>
                        <a:cubicBezTo>
                          <a:pt x="92" y="287"/>
                          <a:pt x="95" y="287"/>
                          <a:pt x="97" y="285"/>
                        </a:cubicBezTo>
                        <a:cubicBezTo>
                          <a:pt x="323" y="159"/>
                          <a:pt x="323" y="159"/>
                          <a:pt x="323" y="159"/>
                        </a:cubicBezTo>
                        <a:cubicBezTo>
                          <a:pt x="328" y="156"/>
                          <a:pt x="332" y="150"/>
                          <a:pt x="332" y="144"/>
                        </a:cubicBezTo>
                        <a:close/>
                        <a:moveTo>
                          <a:pt x="111" y="220"/>
                        </a:moveTo>
                        <a:cubicBezTo>
                          <a:pt x="88" y="232"/>
                          <a:pt x="58" y="220"/>
                          <a:pt x="43" y="193"/>
                        </a:cubicBezTo>
                        <a:cubicBezTo>
                          <a:pt x="29" y="166"/>
                          <a:pt x="35" y="134"/>
                          <a:pt x="57" y="122"/>
                        </a:cubicBezTo>
                        <a:cubicBezTo>
                          <a:pt x="80" y="110"/>
                          <a:pt x="110" y="122"/>
                          <a:pt x="125" y="149"/>
                        </a:cubicBezTo>
                        <a:cubicBezTo>
                          <a:pt x="139" y="176"/>
                          <a:pt x="133" y="208"/>
                          <a:pt x="111" y="220"/>
                        </a:cubicBezTo>
                        <a:close/>
                        <a:moveTo>
                          <a:pt x="307" y="146"/>
                        </a:moveTo>
                        <a:cubicBezTo>
                          <a:pt x="190" y="210"/>
                          <a:pt x="190" y="210"/>
                          <a:pt x="190" y="210"/>
                        </a:cubicBezTo>
                        <a:cubicBezTo>
                          <a:pt x="187" y="211"/>
                          <a:pt x="184" y="210"/>
                          <a:pt x="183" y="208"/>
                        </a:cubicBezTo>
                        <a:cubicBezTo>
                          <a:pt x="181" y="206"/>
                          <a:pt x="182" y="202"/>
                          <a:pt x="185" y="201"/>
                        </a:cubicBezTo>
                        <a:cubicBezTo>
                          <a:pt x="303" y="137"/>
                          <a:pt x="303" y="137"/>
                          <a:pt x="303" y="137"/>
                        </a:cubicBezTo>
                        <a:cubicBezTo>
                          <a:pt x="305" y="136"/>
                          <a:pt x="308" y="137"/>
                          <a:pt x="309" y="139"/>
                        </a:cubicBezTo>
                        <a:cubicBezTo>
                          <a:pt x="311" y="142"/>
                          <a:pt x="310" y="145"/>
                          <a:pt x="307" y="146"/>
                        </a:cubicBezTo>
                        <a:close/>
                        <a:moveTo>
                          <a:pt x="86" y="165"/>
                        </a:moveTo>
                        <a:cubicBezTo>
                          <a:pt x="76" y="147"/>
                          <a:pt x="76" y="147"/>
                          <a:pt x="76" y="147"/>
                        </a:cubicBezTo>
                        <a:cubicBezTo>
                          <a:pt x="77" y="147"/>
                          <a:pt x="78" y="147"/>
                          <a:pt x="79" y="147"/>
                        </a:cubicBezTo>
                        <a:cubicBezTo>
                          <a:pt x="83" y="149"/>
                          <a:pt x="85" y="153"/>
                          <a:pt x="85" y="153"/>
                        </a:cubicBezTo>
                        <a:cubicBezTo>
                          <a:pt x="87" y="155"/>
                          <a:pt x="90" y="156"/>
                          <a:pt x="92" y="155"/>
                        </a:cubicBezTo>
                        <a:cubicBezTo>
                          <a:pt x="95" y="153"/>
                          <a:pt x="96" y="150"/>
                          <a:pt x="94" y="148"/>
                        </a:cubicBezTo>
                        <a:cubicBezTo>
                          <a:pt x="94" y="147"/>
                          <a:pt x="90" y="140"/>
                          <a:pt x="82" y="138"/>
                        </a:cubicBezTo>
                        <a:cubicBezTo>
                          <a:pt x="78" y="137"/>
                          <a:pt x="75" y="137"/>
                          <a:pt x="71" y="138"/>
                        </a:cubicBezTo>
                        <a:cubicBezTo>
                          <a:pt x="70" y="136"/>
                          <a:pt x="67" y="135"/>
                          <a:pt x="64" y="136"/>
                        </a:cubicBezTo>
                        <a:cubicBezTo>
                          <a:pt x="62" y="138"/>
                          <a:pt x="61" y="141"/>
                          <a:pt x="62" y="143"/>
                        </a:cubicBezTo>
                        <a:cubicBezTo>
                          <a:pt x="60" y="145"/>
                          <a:pt x="58" y="148"/>
                          <a:pt x="57" y="152"/>
                        </a:cubicBezTo>
                        <a:cubicBezTo>
                          <a:pt x="55" y="160"/>
                          <a:pt x="58" y="167"/>
                          <a:pt x="59" y="168"/>
                        </a:cubicBezTo>
                        <a:cubicBezTo>
                          <a:pt x="59" y="169"/>
                          <a:pt x="63" y="176"/>
                          <a:pt x="71" y="178"/>
                        </a:cubicBezTo>
                        <a:cubicBezTo>
                          <a:pt x="75" y="179"/>
                          <a:pt x="78" y="179"/>
                          <a:pt x="82" y="178"/>
                        </a:cubicBezTo>
                        <a:cubicBezTo>
                          <a:pt x="92" y="195"/>
                          <a:pt x="92" y="195"/>
                          <a:pt x="92" y="195"/>
                        </a:cubicBezTo>
                        <a:cubicBezTo>
                          <a:pt x="86" y="195"/>
                          <a:pt x="83" y="191"/>
                          <a:pt x="82" y="190"/>
                        </a:cubicBezTo>
                        <a:cubicBezTo>
                          <a:pt x="81" y="187"/>
                          <a:pt x="78" y="186"/>
                          <a:pt x="76" y="188"/>
                        </a:cubicBezTo>
                        <a:cubicBezTo>
                          <a:pt x="73" y="189"/>
                          <a:pt x="72" y="192"/>
                          <a:pt x="74" y="194"/>
                        </a:cubicBezTo>
                        <a:cubicBezTo>
                          <a:pt x="77" y="201"/>
                          <a:pt x="86" y="208"/>
                          <a:pt x="97" y="204"/>
                        </a:cubicBezTo>
                        <a:cubicBezTo>
                          <a:pt x="97" y="205"/>
                          <a:pt x="97" y="205"/>
                          <a:pt x="97" y="205"/>
                        </a:cubicBezTo>
                        <a:cubicBezTo>
                          <a:pt x="99" y="208"/>
                          <a:pt x="102" y="209"/>
                          <a:pt x="104" y="207"/>
                        </a:cubicBezTo>
                        <a:cubicBezTo>
                          <a:pt x="107" y="206"/>
                          <a:pt x="108" y="203"/>
                          <a:pt x="106" y="201"/>
                        </a:cubicBezTo>
                        <a:cubicBezTo>
                          <a:pt x="105" y="199"/>
                          <a:pt x="105" y="199"/>
                          <a:pt x="105" y="199"/>
                        </a:cubicBezTo>
                        <a:cubicBezTo>
                          <a:pt x="114" y="192"/>
                          <a:pt x="113" y="181"/>
                          <a:pt x="109" y="175"/>
                        </a:cubicBezTo>
                        <a:cubicBezTo>
                          <a:pt x="106" y="168"/>
                          <a:pt x="97" y="161"/>
                          <a:pt x="86" y="165"/>
                        </a:cubicBezTo>
                        <a:close/>
                        <a:moveTo>
                          <a:pt x="74" y="168"/>
                        </a:moveTo>
                        <a:cubicBezTo>
                          <a:pt x="70" y="167"/>
                          <a:pt x="68" y="163"/>
                          <a:pt x="68" y="163"/>
                        </a:cubicBezTo>
                        <a:cubicBezTo>
                          <a:pt x="67" y="161"/>
                          <a:pt x="65" y="156"/>
                          <a:pt x="68" y="152"/>
                        </a:cubicBezTo>
                        <a:cubicBezTo>
                          <a:pt x="77" y="168"/>
                          <a:pt x="77" y="168"/>
                          <a:pt x="77" y="168"/>
                        </a:cubicBezTo>
                        <a:cubicBezTo>
                          <a:pt x="76" y="168"/>
                          <a:pt x="75" y="168"/>
                          <a:pt x="74" y="168"/>
                        </a:cubicBezTo>
                        <a:close/>
                        <a:moveTo>
                          <a:pt x="100" y="190"/>
                        </a:moveTo>
                        <a:cubicBezTo>
                          <a:pt x="91" y="174"/>
                          <a:pt x="91" y="174"/>
                          <a:pt x="91" y="174"/>
                        </a:cubicBezTo>
                        <a:cubicBezTo>
                          <a:pt x="96" y="174"/>
                          <a:pt x="99" y="178"/>
                          <a:pt x="100" y="180"/>
                        </a:cubicBezTo>
                        <a:cubicBezTo>
                          <a:pt x="101" y="181"/>
                          <a:pt x="103" y="186"/>
                          <a:pt x="100"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6000">
                      <a:cs typeface="+mn-ea"/>
                      <a:sym typeface="+mn-lt"/>
                    </a:endParaRPr>
                  </a:p>
                </p:txBody>
              </p:sp>
            </p:grpSp>
          </p:grpSp>
          <p:sp>
            <p:nvSpPr>
              <p:cNvPr id="103" name="矩形 102"/>
              <p:cNvSpPr/>
              <p:nvPr>
                <p:custDataLst>
                  <p:tags r:id="rId29"/>
                </p:custDataLst>
              </p:nvPr>
            </p:nvSpPr>
            <p:spPr>
              <a:xfrm>
                <a:off x="13644" y="4256"/>
                <a:ext cx="3544" cy="909"/>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1.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大模型微调</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使用特定领域的安全语料微调</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BERT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模型，提高漏洞检测准确率。</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grpSp>
      </p:grpSp>
      <p:sp>
        <p:nvSpPr>
          <p:cNvPr id="7" name="文本框 6"/>
          <p:cNvSpPr txBox="1"/>
          <p:nvPr/>
        </p:nvSpPr>
        <p:spPr>
          <a:xfrm>
            <a:off x="8355330" y="3661410"/>
            <a:ext cx="4064000" cy="368300"/>
          </a:xfrm>
          <a:prstGeom prst="rect">
            <a:avLst/>
          </a:prstGeom>
          <a:noFill/>
        </p:spPr>
        <p:txBody>
          <a:bodyPr wrap="square" rtlCol="0">
            <a:spAutoFit/>
          </a:bodyPr>
          <a:p>
            <a:endParaRPr lang="zh-CN" altLang="en-US"/>
          </a:p>
        </p:txBody>
      </p:sp>
      <p:sp>
        <p:nvSpPr>
          <p:cNvPr id="9" name="矩形 8"/>
          <p:cNvSpPr/>
          <p:nvPr>
            <p:custDataLst>
              <p:tags r:id="rId30"/>
            </p:custDataLst>
          </p:nvPr>
        </p:nvSpPr>
        <p:spPr>
          <a:xfrm flipH="1">
            <a:off x="7856855" y="2639695"/>
            <a:ext cx="2771140" cy="2025650"/>
          </a:xfrm>
          <a:prstGeom prst="rect">
            <a:avLst/>
          </a:prstGeom>
          <a:noFill/>
          <a:ln>
            <a:noFill/>
          </a:ln>
          <a:extLst>
            <a:ext uri="{909E8E84-426E-40DD-AFC4-6F175D3DCCD1}">
              <a14:hiddenFill xmlns:a14="http://schemas.microsoft.com/office/drawing/2010/main">
                <a:solidFill>
                  <a:srgbClr val="98CD8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00000"/>
              </a:lnSpc>
            </a:pP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3. </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设计</a:t>
            </a:r>
            <a:r>
              <a:rPr lang="zh-CN" altLang="en-US"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问答智能体</a:t>
            </a:r>
            <a:r>
              <a:rPr lang="en-US" altLang="zh-CN" sz="2000" b="1">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a:t>
            </a:r>
            <a:r>
              <a:rPr lang="en-US" altLang="zh-CN"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搭建数据分析智能体</a:t>
            </a:r>
            <a:r>
              <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rPr>
              <a:t>以便用户分析问答</a:t>
            </a:r>
            <a:endParaRPr lang="zh-CN" altLang="en-US" sz="2000">
              <a:solidFill>
                <a:schemeClr val="tx1">
                  <a:lumMod val="95000"/>
                  <a:lumOff val="5000"/>
                </a:schemeClr>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3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afterEffect">
                                  <p:stCondLst>
                                    <p:cond delay="0"/>
                                  </p:stCondLst>
                                  <p:childTnLst>
                                    <p:set>
                                      <p:cBhvr>
                                        <p:cTn id="6" dur="500" fill="hold">
                                          <p:stCondLst>
                                            <p:cond delay="0"/>
                                          </p:stCondLst>
                                        </p:cTn>
                                        <p:tgtEl>
                                          <p:spTgt spid="4"/>
                                        </p:tgtEl>
                                        <p:attrNameLst>
                                          <p:attrName>style.visibility</p:attrName>
                                        </p:attrNameLst>
                                      </p:cBhvr>
                                      <p:to>
                                        <p:strVal val="visible"/>
                                      </p:to>
                                    </p:set>
                                    <p:animEffect transition="in" filter="wheel(2)">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 name="组合 72"/>
          <p:cNvGrpSpPr/>
          <p:nvPr>
            <p:custDataLst>
              <p:tags r:id="rId1"/>
            </p:custDataLst>
          </p:nvPr>
        </p:nvGrpSpPr>
        <p:grpSpPr>
          <a:xfrm>
            <a:off x="635" y="635"/>
            <a:ext cx="12192635" cy="6854190"/>
            <a:chOff x="1" y="1"/>
            <a:chExt cx="19201" cy="10794"/>
          </a:xfrm>
        </p:grpSpPr>
        <p:pic>
          <p:nvPicPr>
            <p:cNvPr id="7" name="图片 6" descr="浅色柔色"/>
            <p:cNvPicPr>
              <a:picLocks noChangeAspect="1"/>
            </p:cNvPicPr>
            <p:nvPr/>
          </p:nvPicPr>
          <p:blipFill>
            <a:blip r:embed="rId2"/>
            <a:stretch>
              <a:fillRect/>
            </a:stretch>
          </p:blipFill>
          <p:spPr>
            <a:xfrm rot="16200000">
              <a:off x="4204" y="-4203"/>
              <a:ext cx="10794" cy="19201"/>
            </a:xfrm>
            <a:prstGeom prst="rect">
              <a:avLst/>
            </a:prstGeom>
          </p:spPr>
        </p:pic>
        <p:sp>
          <p:nvSpPr>
            <p:cNvPr id="20" name="矩形 19"/>
            <p:cNvSpPr/>
            <p:nvPr/>
          </p:nvSpPr>
          <p:spPr>
            <a:xfrm>
              <a:off x="504" y="572"/>
              <a:ext cx="18191" cy="9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21" name="矩形 20"/>
            <p:cNvSpPr/>
            <p:nvPr>
              <p:custDataLst>
                <p:tags r:id="rId3"/>
              </p:custDataLst>
            </p:nvPr>
          </p:nvSpPr>
          <p:spPr>
            <a:xfrm>
              <a:off x="5693" y="4524"/>
              <a:ext cx="4117" cy="4110"/>
            </a:xfrm>
            <a:prstGeom prst="rect">
              <a:avLst/>
            </a:prstGeom>
            <a:solidFill>
              <a:srgbClr val="ECC1D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26" name="矩形 25"/>
            <p:cNvSpPr/>
            <p:nvPr>
              <p:custDataLst>
                <p:tags r:id="rId4"/>
              </p:custDataLst>
            </p:nvPr>
          </p:nvSpPr>
          <p:spPr>
            <a:xfrm>
              <a:off x="5693"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36" name="文本框 35"/>
            <p:cNvSpPr txBox="1"/>
            <p:nvPr>
              <p:custDataLst>
                <p:tags r:id="rId5"/>
              </p:custDataLst>
            </p:nvPr>
          </p:nvSpPr>
          <p:spPr>
            <a:xfrm>
              <a:off x="5933"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架构与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内容</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48" name="矩形 47"/>
            <p:cNvSpPr/>
            <p:nvPr>
              <p:custDataLst>
                <p:tags r:id="rId6"/>
              </p:custDataLst>
            </p:nvPr>
          </p:nvSpPr>
          <p:spPr>
            <a:xfrm>
              <a:off x="1488" y="4524"/>
              <a:ext cx="4117" cy="4110"/>
            </a:xfrm>
            <a:prstGeom prst="rect">
              <a:avLst/>
            </a:prstGeom>
            <a:solidFill>
              <a:srgbClr val="8ACEC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49" name="矩形 48"/>
            <p:cNvSpPr/>
            <p:nvPr>
              <p:custDataLst>
                <p:tags r:id="rId7"/>
              </p:custDataLst>
            </p:nvPr>
          </p:nvSpPr>
          <p:spPr>
            <a:xfrm>
              <a:off x="1488"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0" name="文本框 49"/>
            <p:cNvSpPr txBox="1"/>
            <p:nvPr>
              <p:custDataLst>
                <p:tags r:id="rId8"/>
              </p:custDataLst>
            </p:nvPr>
          </p:nvSpPr>
          <p:spPr>
            <a:xfrm>
              <a:off x="1728" y="6311"/>
              <a:ext cx="3636" cy="822"/>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背景</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51" name="文本框 50"/>
            <p:cNvSpPr txBox="1"/>
            <p:nvPr>
              <p:custDataLst>
                <p:tags r:id="rId9"/>
              </p:custDataLst>
            </p:nvPr>
          </p:nvSpPr>
          <p:spPr>
            <a:xfrm>
              <a:off x="2864" y="5001"/>
              <a:ext cx="1364"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rPr>
                <a:t>01</a:t>
              </a:r>
              <a:endPar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54" name="矩形 53"/>
            <p:cNvSpPr/>
            <p:nvPr>
              <p:custDataLst>
                <p:tags r:id="rId10"/>
              </p:custDataLst>
            </p:nvPr>
          </p:nvSpPr>
          <p:spPr>
            <a:xfrm>
              <a:off x="9898" y="4524"/>
              <a:ext cx="4117" cy="4110"/>
            </a:xfrm>
            <a:prstGeom prst="rect">
              <a:avLst/>
            </a:prstGeom>
            <a:solidFill>
              <a:srgbClr val="8ACEC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5" name="矩形 54"/>
            <p:cNvSpPr/>
            <p:nvPr>
              <p:custDataLst>
                <p:tags r:id="rId11"/>
              </p:custDataLst>
            </p:nvPr>
          </p:nvSpPr>
          <p:spPr>
            <a:xfrm>
              <a:off x="9898"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56" name="文本框 55"/>
            <p:cNvSpPr txBox="1"/>
            <p:nvPr>
              <p:custDataLst>
                <p:tags r:id="rId12"/>
              </p:custDataLst>
            </p:nvPr>
          </p:nvSpPr>
          <p:spPr>
            <a:xfrm>
              <a:off x="10138"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创新与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应用</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60" name="矩形 59"/>
            <p:cNvSpPr/>
            <p:nvPr>
              <p:custDataLst>
                <p:tags r:id="rId13"/>
              </p:custDataLst>
            </p:nvPr>
          </p:nvSpPr>
          <p:spPr>
            <a:xfrm>
              <a:off x="14103" y="4524"/>
              <a:ext cx="4117" cy="4110"/>
            </a:xfrm>
            <a:prstGeom prst="rect">
              <a:avLst/>
            </a:prstGeom>
            <a:solidFill>
              <a:srgbClr val="ECC1D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61" name="矩形 60"/>
            <p:cNvSpPr/>
            <p:nvPr>
              <p:custDataLst>
                <p:tags r:id="rId14"/>
              </p:custDataLst>
            </p:nvPr>
          </p:nvSpPr>
          <p:spPr>
            <a:xfrm>
              <a:off x="14103" y="4693"/>
              <a:ext cx="4116" cy="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字魂35号-经典雅黑" panose="02000000000000000000" charset="-122"/>
                <a:ea typeface="字魂35号-经典雅黑" panose="02000000000000000000" charset="-122"/>
                <a:cs typeface="思源宋体" panose="02020400000000000000" charset="-122"/>
              </a:endParaRPr>
            </a:p>
          </p:txBody>
        </p:sp>
        <p:sp>
          <p:nvSpPr>
            <p:cNvPr id="62" name="文本框 61"/>
            <p:cNvSpPr txBox="1"/>
            <p:nvPr>
              <p:custDataLst>
                <p:tags r:id="rId15"/>
              </p:custDataLst>
            </p:nvPr>
          </p:nvSpPr>
          <p:spPr>
            <a:xfrm>
              <a:off x="14343" y="6311"/>
              <a:ext cx="3636" cy="1501"/>
            </a:xfrm>
            <a:prstGeom prst="rect">
              <a:avLst/>
            </a:prstGeom>
            <a:noFill/>
          </p:spPr>
          <p:txBody>
            <a:bodyPr wrap="square" rtlCol="0">
              <a:spAutoFit/>
            </a:bodyPr>
            <a:p>
              <a:pPr lvl="0" algn="ctr">
                <a:defRPr/>
              </a:pP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项目总结与</a:t>
              </a:r>
              <a:r>
                <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rPr>
                <a:t>规划</a:t>
              </a:r>
              <a:endParaRPr lang="zh-CN" altLang="en-US" sz="2800" b="1"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endParaRPr>
            </a:p>
          </p:txBody>
        </p:sp>
        <p:sp>
          <p:nvSpPr>
            <p:cNvPr id="65" name="文本框 64"/>
            <p:cNvSpPr txBox="1"/>
            <p:nvPr>
              <p:custDataLst>
                <p:tags r:id="rId16"/>
              </p:custDataLst>
            </p:nvPr>
          </p:nvSpPr>
          <p:spPr>
            <a:xfrm>
              <a:off x="6865"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rPr>
                <a:t>02</a:t>
              </a:r>
              <a:endPar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66" name="文本框 65"/>
            <p:cNvSpPr txBox="1"/>
            <p:nvPr>
              <p:custDataLst>
                <p:tags r:id="rId17"/>
              </p:custDataLst>
            </p:nvPr>
          </p:nvSpPr>
          <p:spPr>
            <a:xfrm>
              <a:off x="11070"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rPr>
                <a:t>03</a:t>
              </a:r>
              <a:endParaRPr kumimoji="0" lang="en-US" altLang="zh-CN" sz="4400" b="1" i="0" u="none" strike="noStrike" kern="1200" cap="none" spc="0" normalizeH="0" baseline="0" noProof="0" dirty="0">
                <a:ln>
                  <a:noFill/>
                </a:ln>
                <a:solidFill>
                  <a:srgbClr val="64BDBF"/>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67" name="文本框 66"/>
            <p:cNvSpPr txBox="1"/>
            <p:nvPr>
              <p:custDataLst>
                <p:tags r:id="rId18"/>
              </p:custDataLst>
            </p:nvPr>
          </p:nvSpPr>
          <p:spPr>
            <a:xfrm>
              <a:off x="15274" y="5001"/>
              <a:ext cx="1773" cy="121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rPr>
                <a:t>04</a:t>
              </a:r>
              <a:endParaRPr kumimoji="0" lang="en-US" altLang="zh-CN" sz="4400" b="1" i="0" u="none" strike="noStrike" kern="1200" cap="none" spc="0" normalizeH="0" baseline="0" noProof="0" dirty="0">
                <a:ln>
                  <a:noFill/>
                </a:ln>
                <a:solidFill>
                  <a:srgbClr val="ECC1D5"/>
                </a:solidFill>
                <a:effectLst/>
                <a:uLnTx/>
                <a:uFillTx/>
                <a:latin typeface="Arial" panose="020B0604020202020204" pitchFamily="34" charset="0"/>
                <a:ea typeface="幼圆" panose="02010509060101010101" charset="-122"/>
                <a:cs typeface="Arial" panose="020B0604020202020204" pitchFamily="34" charset="0"/>
              </a:endParaRPr>
            </a:p>
          </p:txBody>
        </p:sp>
        <p:sp>
          <p:nvSpPr>
            <p:cNvPr id="71" name="文本框 70"/>
            <p:cNvSpPr txBox="1"/>
            <p:nvPr/>
          </p:nvSpPr>
          <p:spPr>
            <a:xfrm>
              <a:off x="1813" y="1257"/>
              <a:ext cx="1317" cy="2470"/>
            </a:xfrm>
            <a:prstGeom prst="rect">
              <a:avLst/>
            </a:prstGeom>
            <a:noFill/>
          </p:spPr>
          <p:txBody>
            <a:bodyPr wrap="square" rtlCol="0">
              <a:spAutoFit/>
            </a:bodyPr>
            <a:p>
              <a:pPr algn="l"/>
              <a:r>
                <a:rPr lang="en-US" altLang="zh-CN" sz="9600">
                  <a:solidFill>
                    <a:srgbClr val="64BDBF"/>
                  </a:solidFill>
                  <a:latin typeface="Arial" panose="020B0604020202020204" pitchFamily="34" charset="0"/>
                  <a:ea typeface="幼圆" panose="02010509060101010101" charset="-122"/>
                  <a:cs typeface="思源宋体" panose="02020400000000000000" charset="-122"/>
                </a:rPr>
                <a:t>C</a:t>
              </a:r>
              <a:endParaRPr lang="en-US" altLang="zh-CN" sz="96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72" name="文本框 71"/>
            <p:cNvSpPr txBox="1"/>
            <p:nvPr/>
          </p:nvSpPr>
          <p:spPr>
            <a:xfrm>
              <a:off x="3170" y="1940"/>
              <a:ext cx="3601" cy="822"/>
            </a:xfrm>
            <a:prstGeom prst="rect">
              <a:avLst/>
            </a:prstGeom>
            <a:noFill/>
          </p:spPr>
          <p:txBody>
            <a:bodyPr wrap="square" rtlCol="0" anchor="t">
              <a:spAutoFit/>
            </a:bodyPr>
            <a:p>
              <a:pPr algn="l"/>
              <a:r>
                <a:rPr lang="en-US" altLang="zh-CN" sz="28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rPr>
                <a:t>ONTENTS</a:t>
              </a:r>
              <a:endParaRPr lang="en-US" altLang="zh-CN" sz="2800">
                <a:solidFill>
                  <a:schemeClr val="tx1">
                    <a:lumMod val="65000"/>
                    <a:lumOff val="35000"/>
                  </a:schemeClr>
                </a:solidFill>
                <a:latin typeface="Arial" panose="020B0604020202020204" pitchFamily="34" charset="0"/>
                <a:ea typeface="幼圆" panose="02010509060101010101" charset="-122"/>
                <a:cs typeface="思源宋体" panose="02020400000000000000" charset="-122"/>
                <a:sym typeface="+mn-ea"/>
              </a:endParaRPr>
            </a:p>
          </p:txBody>
        </p:sp>
        <p:sp>
          <p:nvSpPr>
            <p:cNvPr id="85" name="文本框 84"/>
            <p:cNvSpPr txBox="1"/>
            <p:nvPr/>
          </p:nvSpPr>
          <p:spPr>
            <a:xfrm>
              <a:off x="3130" y="2583"/>
              <a:ext cx="3452" cy="822"/>
            </a:xfrm>
            <a:prstGeom prst="rect">
              <a:avLst/>
            </a:prstGeom>
            <a:noFill/>
          </p:spPr>
          <p:txBody>
            <a:bodyPr wrap="square" rtlCol="0">
              <a:spAutoFit/>
            </a:bodyPr>
            <a:p>
              <a:pPr algn="dist"/>
              <a:r>
                <a:rPr lang="zh-CN" altLang="en-US" sz="2800" b="1">
                  <a:solidFill>
                    <a:srgbClr val="ECC1D5"/>
                  </a:solidFill>
                  <a:latin typeface="Arial" panose="020B0604020202020204" pitchFamily="34" charset="0"/>
                  <a:ea typeface="幼圆" panose="02010509060101010101" charset="-122"/>
                  <a:cs typeface="思源宋体" panose="02020400000000000000" charset="-122"/>
                </a:rPr>
                <a:t>目录标题</a:t>
              </a:r>
              <a:endParaRPr lang="zh-CN" altLang="en-US" sz="2800" b="1">
                <a:solidFill>
                  <a:srgbClr val="ECC1D5"/>
                </a:solidFill>
                <a:latin typeface="Arial" panose="020B0604020202020204" pitchFamily="34" charset="0"/>
                <a:ea typeface="幼圆" panose="02010509060101010101" charset="-122"/>
                <a:cs typeface="思源宋体" panose="02020400000000000000" charset="-122"/>
              </a:endParaRPr>
            </a:p>
          </p:txBody>
        </p:sp>
      </p:grpSp>
    </p:spTree>
    <p:custDataLst>
      <p:tags r:id="rId19"/>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blinds(vertical)">
                                      <p:cBhvr>
                                        <p:cTn id="7"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7625" y="3810"/>
            <a:ext cx="12192635" cy="6854190"/>
            <a:chOff x="1" y="1"/>
            <a:chExt cx="19201" cy="10794"/>
          </a:xfrm>
        </p:grpSpPr>
        <p:pic>
          <p:nvPicPr>
            <p:cNvPr id="6" name="图片 5" descr="浅色柔色"/>
            <p:cNvPicPr>
              <a:picLocks noChangeAspect="1"/>
            </p:cNvPicPr>
            <p:nvPr/>
          </p:nvPicPr>
          <p:blipFill>
            <a:blip r:embed="rId1"/>
            <a:stretch>
              <a:fillRect/>
            </a:stretch>
          </p:blipFill>
          <p:spPr>
            <a:xfrm rot="16200000">
              <a:off x="4204" y="-4203"/>
              <a:ext cx="10794" cy="19201"/>
            </a:xfrm>
            <a:prstGeom prst="rect">
              <a:avLst/>
            </a:prstGeom>
          </p:spPr>
        </p:pic>
        <p:sp>
          <p:nvSpPr>
            <p:cNvPr id="14" name="文本框 13"/>
            <p:cNvSpPr txBox="1"/>
            <p:nvPr/>
          </p:nvSpPr>
          <p:spPr>
            <a:xfrm>
              <a:off x="2892" y="4279"/>
              <a:ext cx="13634" cy="1888"/>
            </a:xfrm>
            <a:prstGeom prst="rect">
              <a:avLst/>
            </a:prstGeom>
            <a:noFill/>
          </p:spPr>
          <p:txBody>
            <a:bodyPr wrap="square" rtlCol="0">
              <a:spAutoFit/>
            </a:bodyPr>
            <a:p>
              <a:pPr algn="ctr"/>
              <a:r>
                <a:rPr lang="zh-CN" altLang="en-US" sz="7200">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rPr>
                <a:t>谢谢！</a:t>
              </a:r>
              <a:endParaRPr lang="zh-CN" altLang="en-US" sz="7200">
                <a:solidFill>
                  <a:schemeClr val="tx1">
                    <a:lumMod val="85000"/>
                    <a:lumOff val="15000"/>
                  </a:schemeClr>
                </a:solidFill>
                <a:latin typeface="Arial" panose="020B0604020202020204" pitchFamily="34" charset="0"/>
                <a:ea typeface="幼圆" panose="02010509060101010101" charset="-122"/>
                <a:cs typeface="思源黑体 CN Bold" panose="020B0800000000000000" charset="-122"/>
              </a:endParaRPr>
            </a:p>
          </p:txBody>
        </p:sp>
        <p:sp>
          <p:nvSpPr>
            <p:cNvPr id="13" name="文本框 12"/>
            <p:cNvSpPr txBox="1"/>
            <p:nvPr/>
          </p:nvSpPr>
          <p:spPr>
            <a:xfrm>
              <a:off x="5734" y="2781"/>
              <a:ext cx="7238" cy="1016"/>
            </a:xfrm>
            <a:prstGeom prst="rect">
              <a:avLst/>
            </a:prstGeom>
            <a:noFill/>
          </p:spPr>
          <p:txBody>
            <a:bodyPr wrap="square" rtlCol="0">
              <a:spAutoFit/>
            </a:bodyPr>
            <a:p>
              <a:pPr algn="dist"/>
              <a:r>
                <a:rPr lang="en-US" altLang="zh-CN" sz="3600">
                  <a:solidFill>
                    <a:srgbClr val="64BDBF"/>
                  </a:solidFill>
                  <a:latin typeface="Arial" panose="020B0604020202020204" pitchFamily="34" charset="0"/>
                  <a:ea typeface="幼圆" panose="02010509060101010101" charset="-122"/>
                  <a:cs typeface="思源宋体" panose="02020400000000000000" charset="-122"/>
                </a:rPr>
                <a:t>THANK</a:t>
              </a:r>
              <a:r>
                <a:rPr lang="en-US" altLang="zh-CN" sz="3600">
                  <a:solidFill>
                    <a:srgbClr val="ECC1D5"/>
                  </a:solidFill>
                  <a:latin typeface="Arial" panose="020B0604020202020204" pitchFamily="34" charset="0"/>
                  <a:ea typeface="幼圆" panose="02010509060101010101" charset="-122"/>
                  <a:cs typeface="思源宋体" panose="02020400000000000000" charset="-122"/>
                </a:rPr>
                <a:t> YOU </a:t>
              </a:r>
              <a:endParaRPr lang="en-US" altLang="zh-CN" sz="3600">
                <a:solidFill>
                  <a:srgbClr val="64BDBF"/>
                </a:solidFill>
                <a:latin typeface="Arial" panose="020B0604020202020204" pitchFamily="34" charset="0"/>
                <a:ea typeface="幼圆" panose="02010509060101010101" charset="-122"/>
                <a:cs typeface="思源宋体" panose="02020400000000000000" charset="-122"/>
              </a:endParaRPr>
            </a:p>
          </p:txBody>
        </p:sp>
        <p:sp>
          <p:nvSpPr>
            <p:cNvPr id="17" name="文本框 16"/>
            <p:cNvSpPr txBox="1"/>
            <p:nvPr/>
          </p:nvSpPr>
          <p:spPr>
            <a:xfrm>
              <a:off x="17134" y="2704"/>
              <a:ext cx="506" cy="5387"/>
            </a:xfrm>
            <a:prstGeom prst="rect">
              <a:avLst/>
            </a:prstGeom>
            <a:noFill/>
          </p:spPr>
          <p:txBody>
            <a:bodyPr vert="eaVert" wrap="square" rtlCol="0">
              <a:spAutoFit/>
            </a:bodyPr>
            <a:p>
              <a:pPr algn="dist"/>
              <a:r>
                <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rPr>
                <a:t>www.58.pic.com</a:t>
              </a:r>
              <a:endParaRPr lang="en-US" altLang="zh-CN" sz="900">
                <a:solidFill>
                  <a:srgbClr val="ECC1D5"/>
                </a:solidFill>
                <a:latin typeface="Arial" panose="020B0604020202020204" pitchFamily="34" charset="0"/>
                <a:ea typeface="幼圆" panose="02010509060101010101" charset="-122"/>
                <a:cs typeface="思源宋体" panose="02020400000000000000" charset="-122"/>
                <a:sym typeface="+mn-ea"/>
              </a:endParaRPr>
            </a:p>
          </p:txBody>
        </p:sp>
      </p:grpSp>
      <p:sp>
        <p:nvSpPr>
          <p:cNvPr id="3" name="文本框 2"/>
          <p:cNvSpPr txBox="1"/>
          <p:nvPr/>
        </p:nvSpPr>
        <p:spPr>
          <a:xfrm>
            <a:off x="2907665" y="4428490"/>
            <a:ext cx="2835275" cy="951865"/>
          </a:xfrm>
          <a:prstGeom prst="rect">
            <a:avLst/>
          </a:prstGeom>
          <a:solidFill>
            <a:srgbClr val="64BDBF"/>
          </a:solidFill>
        </p:spPr>
        <p:txBody>
          <a:bodyPr wrap="square" rtlCol="0">
            <a:noAutofit/>
          </a:bodyPr>
          <a:p>
            <a:pPr algn="ctr"/>
            <a:r>
              <a:rPr lang="en-US" altLang="zh-CN" sz="2800" b="1">
                <a:solidFill>
                  <a:schemeClr val="bg1"/>
                </a:solidFill>
                <a:latin typeface="Arial" panose="020B0604020202020204" pitchFamily="34" charset="0"/>
                <a:ea typeface="幼圆" panose="02010509060101010101" charset="-122"/>
                <a:cs typeface="思源宋体" panose="02020400000000000000" charset="-122"/>
              </a:rPr>
              <a:t>    </a:t>
            </a:r>
            <a:r>
              <a:rPr lang="zh-CN" altLang="en-US" sz="2800" b="1">
                <a:solidFill>
                  <a:schemeClr val="bg1"/>
                </a:solidFill>
                <a:latin typeface="Arial" panose="020B0604020202020204" pitchFamily="34" charset="0"/>
                <a:ea typeface="幼圆" panose="02010509060101010101" charset="-122"/>
                <a:cs typeface="思源宋体" panose="02020400000000000000" charset="-122"/>
              </a:rPr>
              <a:t>队伍名称：</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endParaRPr>
          </a:p>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rPr>
              <a:t>我爱数据</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7" name="文本框 6"/>
          <p:cNvSpPr txBox="1"/>
          <p:nvPr/>
        </p:nvSpPr>
        <p:spPr>
          <a:xfrm>
            <a:off x="5742940" y="4428490"/>
            <a:ext cx="2430145" cy="951865"/>
          </a:xfrm>
          <a:prstGeom prst="rect">
            <a:avLst/>
          </a:prstGeom>
          <a:solidFill>
            <a:srgbClr val="ECC1D5"/>
          </a:solidFill>
        </p:spPr>
        <p:txBody>
          <a:bodyPr wrap="square" rtlCol="0">
            <a:noAutofit/>
          </a:bodyPr>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队长：王畅</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endParaRPr>
          </a:p>
          <a:p>
            <a:pPr algn="ct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队员：温正</a:t>
            </a:r>
            <a:r>
              <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rPr>
              <a:t>泽</a:t>
            </a:r>
            <a:endParaRPr lang="zh-CN" altLang="en-US" sz="2800" b="1">
              <a:solidFill>
                <a:schemeClr val="bg1"/>
              </a:solidFill>
              <a:latin typeface="Arial" panose="020B0604020202020204" pitchFamily="34" charset="0"/>
              <a:ea typeface="幼圆" panose="02010509060101010101" charset="-122"/>
              <a:cs typeface="思源宋体" panose="02020400000000000000" charset="-122"/>
              <a:sym typeface="+mn-ea"/>
            </a:endParaRPr>
          </a:p>
        </p:txBody>
      </p:sp>
    </p:spTree>
    <p:custDataLst>
      <p:tags r:id="rId2"/>
    </p:custDataLst>
  </p:cSld>
  <p:clrMapOvr>
    <a:masterClrMapping/>
  </p:clrMapOvr>
  <p:transition advTm="200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635" y="635"/>
            <a:ext cx="12192635" cy="6854190"/>
            <a:chOff x="1" y="1"/>
            <a:chExt cx="19201" cy="10794"/>
          </a:xfrm>
        </p:grpSpPr>
        <p:pic>
          <p:nvPicPr>
            <p:cNvPr id="7" name="图片 6" descr="浅色柔色"/>
            <p:cNvPicPr>
              <a:picLocks noChangeAspect="1"/>
            </p:cNvPicPr>
            <p:nvPr/>
          </p:nvPicPr>
          <p:blipFill>
            <a:blip r:embed="rId1"/>
            <a:stretch>
              <a:fillRect/>
            </a:stretch>
          </p:blipFill>
          <p:spPr>
            <a:xfrm rot="16200000">
              <a:off x="4204" y="-4203"/>
              <a:ext cx="10794" cy="19201"/>
            </a:xfrm>
            <a:prstGeom prst="rect">
              <a:avLst/>
            </a:prstGeom>
          </p:spPr>
        </p:pic>
        <p:sp>
          <p:nvSpPr>
            <p:cNvPr id="20" name="矩形 19"/>
            <p:cNvSpPr/>
            <p:nvPr/>
          </p:nvSpPr>
          <p:spPr>
            <a:xfrm>
              <a:off x="506" y="572"/>
              <a:ext cx="18191" cy="9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grpSp>
          <p:nvGrpSpPr>
            <p:cNvPr id="8" name="组合 7"/>
            <p:cNvGrpSpPr/>
            <p:nvPr/>
          </p:nvGrpSpPr>
          <p:grpSpPr>
            <a:xfrm>
              <a:off x="2331" y="2562"/>
              <a:ext cx="12148" cy="5936"/>
              <a:chOff x="1991" y="2621"/>
              <a:chExt cx="12148" cy="5936"/>
            </a:xfrm>
          </p:grpSpPr>
          <p:grpSp>
            <p:nvGrpSpPr>
              <p:cNvPr id="13" name="组合 12"/>
              <p:cNvGrpSpPr/>
              <p:nvPr/>
            </p:nvGrpSpPr>
            <p:grpSpPr>
              <a:xfrm>
                <a:off x="1991" y="2621"/>
                <a:ext cx="12148" cy="5936"/>
                <a:chOff x="1976" y="2722"/>
                <a:chExt cx="12148" cy="5936"/>
              </a:xfrm>
            </p:grpSpPr>
            <p:grpSp>
              <p:nvGrpSpPr>
                <p:cNvPr id="14" name="组合 13"/>
                <p:cNvGrpSpPr/>
                <p:nvPr/>
              </p:nvGrpSpPr>
              <p:grpSpPr>
                <a:xfrm>
                  <a:off x="8405" y="5179"/>
                  <a:ext cx="5719" cy="704"/>
                  <a:chOff x="8345" y="5659"/>
                  <a:chExt cx="5719" cy="704"/>
                </a:xfrm>
              </p:grpSpPr>
              <p:sp>
                <p:nvSpPr>
                  <p:cNvPr id="17" name="矩形 16"/>
                  <p:cNvSpPr/>
                  <p:nvPr/>
                </p:nvSpPr>
                <p:spPr>
                  <a:xfrm>
                    <a:off x="8345" y="5659"/>
                    <a:ext cx="5719"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8" name="文本框 17"/>
                  <p:cNvSpPr txBox="1"/>
                  <p:nvPr/>
                </p:nvSpPr>
                <p:spPr>
                  <a:xfrm>
                    <a:off x="8345" y="5746"/>
                    <a:ext cx="5719" cy="531"/>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PROJECT BACKGROUND</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grpSp>
            <p:sp>
              <p:nvSpPr>
                <p:cNvPr id="19" name="文本框 18"/>
                <p:cNvSpPr txBox="1"/>
                <p:nvPr/>
              </p:nvSpPr>
              <p:spPr>
                <a:xfrm>
                  <a:off x="8250" y="3667"/>
                  <a:ext cx="5874" cy="1452"/>
                </a:xfrm>
                <a:prstGeom prst="rect">
                  <a:avLst/>
                </a:prstGeom>
                <a:noFill/>
              </p:spPr>
              <p:txBody>
                <a:bodyPr wrap="square" rtlCol="0">
                  <a:spAutoFit/>
                </a:bodyPr>
                <a:p>
                  <a:pPr algn="dist"/>
                  <a:r>
                    <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项目</a:t>
                  </a:r>
                  <a:r>
                    <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背景</a:t>
                  </a:r>
                  <a:endParaRPr lang="zh-CN" altLang="en-US" sz="540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22" name="文本框 21"/>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01</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23" name="矩形 22"/>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24" name="文本框 23"/>
              <p:cNvSpPr txBox="1"/>
              <p:nvPr/>
            </p:nvSpPr>
            <p:spPr>
              <a:xfrm>
                <a:off x="2414" y="5125"/>
                <a:ext cx="4666" cy="822"/>
              </a:xfrm>
              <a:prstGeom prst="rect">
                <a:avLst/>
              </a:prstGeom>
              <a:noFill/>
            </p:spPr>
            <p:txBody>
              <a:bodyPr wrap="square" rtlCol="0">
                <a:spAutoFit/>
              </a:bodyPr>
              <a:p>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grpSp>
    </p:spTree>
    <p:custDataLst>
      <p:tags r:id="rId2"/>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afterEffect">
                                  <p:stCondLst>
                                    <p:cond delay="0"/>
                                  </p:stCondLst>
                                  <p:childTnLst>
                                    <p:set>
                                      <p:cBhvr>
                                        <p:cTn id="6" dur="500" fill="hold">
                                          <p:stCondLst>
                                            <p:cond delay="0"/>
                                          </p:stCondLst>
                                        </p:cTn>
                                        <p:tgtEl>
                                          <p:spTgt spid="25"/>
                                        </p:tgtEl>
                                        <p:attrNameLst>
                                          <p:attrName>style.visibility</p:attrName>
                                        </p:attrNameLst>
                                      </p:cBhvr>
                                      <p:to>
                                        <p:strVal val="visible"/>
                                      </p:to>
                                    </p:set>
                                    <p:animEffect transition="in" filter="box(in)">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案例分析</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1"/>
            </p:custDataLst>
          </p:nvPr>
        </p:nvGrpSpPr>
        <p:grpSpPr>
          <a:xfrm rot="0">
            <a:off x="911860" y="1184910"/>
            <a:ext cx="10128250" cy="5429250"/>
            <a:chOff x="496" y="1586"/>
            <a:chExt cx="15950" cy="8550"/>
          </a:xfrm>
        </p:grpSpPr>
        <p:grpSp>
          <p:nvGrpSpPr>
            <p:cNvPr id="29" name="组合 28"/>
            <p:cNvGrpSpPr/>
            <p:nvPr/>
          </p:nvGrpSpPr>
          <p:grpSpPr>
            <a:xfrm>
              <a:off x="496" y="1586"/>
              <a:ext cx="10130" cy="3576"/>
              <a:chOff x="-3554391" y="986938"/>
              <a:chExt cx="6432412" cy="2269458"/>
            </a:xfrm>
          </p:grpSpPr>
          <p:sp>
            <p:nvSpPr>
              <p:cNvPr id="30" name="TextBox 76"/>
              <p:cNvSpPr txBox="1"/>
              <p:nvPr>
                <p:custDataLst>
                  <p:tags r:id="rId2"/>
                </p:custDataLst>
              </p:nvPr>
            </p:nvSpPr>
            <p:spPr>
              <a:xfrm>
                <a:off x="-3554391" y="986938"/>
                <a:ext cx="2430093" cy="368071"/>
              </a:xfrm>
              <a:prstGeom prst="rect">
                <a:avLst/>
              </a:prstGeom>
              <a:solidFill>
                <a:srgbClr val="64BDBF"/>
              </a:solidFill>
              <a:ln>
                <a:noFill/>
              </a:ln>
            </p:spPr>
            <p:txBody>
              <a:bodyPr wrap="square" rtlCol="0">
                <a:spAutoFit/>
              </a:bodyPr>
              <a:p>
                <a:pPr algn="ctr"/>
                <a:r>
                  <a:rPr lang="zh-CN" altLang="en-US" dirty="0">
                    <a:solidFill>
                      <a:schemeClr val="bg1"/>
                    </a:solidFill>
                    <a:latin typeface="Arial" panose="020B0604020202020204" pitchFamily="34" charset="0"/>
                    <a:ea typeface="幼圆" panose="02010509060101010101" charset="-122"/>
                    <a:cs typeface="思源宋体" panose="02020400000000000000" charset="-122"/>
                  </a:rPr>
                  <a:t>案例一：</a:t>
                </a:r>
                <a:r>
                  <a:rPr lang="en-US" altLang="zh-CN" dirty="0">
                    <a:solidFill>
                      <a:schemeClr val="bg1"/>
                    </a:solidFill>
                    <a:latin typeface="Arial" panose="020B0604020202020204" pitchFamily="34" charset="0"/>
                    <a:ea typeface="幼圆" panose="02010509060101010101" charset="-122"/>
                    <a:cs typeface="思源宋体" panose="02020400000000000000" charset="-122"/>
                  </a:rPr>
                  <a:t>Log4j2 </a:t>
                </a:r>
                <a:r>
                  <a:rPr lang="zh-CN" altLang="en-US" dirty="0">
                    <a:solidFill>
                      <a:schemeClr val="bg1"/>
                    </a:solidFill>
                    <a:latin typeface="Arial" panose="020B0604020202020204" pitchFamily="34" charset="0"/>
                    <a:ea typeface="幼圆" panose="02010509060101010101" charset="-122"/>
                    <a:cs typeface="思源宋体" panose="02020400000000000000" charset="-122"/>
                  </a:rPr>
                  <a:t>漏洞</a:t>
                </a:r>
                <a:endParaRPr lang="zh-CN" altLang="en-US" dirty="0">
                  <a:solidFill>
                    <a:schemeClr val="bg1"/>
                  </a:solidFill>
                  <a:latin typeface="Arial" panose="020B0604020202020204" pitchFamily="34" charset="0"/>
                  <a:ea typeface="幼圆" panose="02010509060101010101" charset="-122"/>
                  <a:cs typeface="思源宋体" panose="02020400000000000000" charset="-122"/>
                </a:endParaRPr>
              </a:p>
            </p:txBody>
          </p:sp>
          <p:sp>
            <p:nvSpPr>
              <p:cNvPr id="31" name="文本框 30"/>
              <p:cNvSpPr txBox="1"/>
              <p:nvPr>
                <p:custDataLst>
                  <p:tags r:id="rId3"/>
                </p:custDataLst>
              </p:nvPr>
            </p:nvSpPr>
            <p:spPr>
              <a:xfrm>
                <a:off x="-3003223" y="1523840"/>
                <a:ext cx="5881244" cy="1732556"/>
              </a:xfrm>
              <a:prstGeom prst="rect">
                <a:avLst/>
              </a:prstGeom>
              <a:noFill/>
            </p:spPr>
            <p:txBody>
              <a:bodyPr wrap="square" rtlCol="0">
                <a:no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Apache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是</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生态中最广泛使用的日志记录框架之一，因其性能优异、配置灵活，已成为全球数百万</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应用程序的基础性依赖。无论是大型互联网企业、金融机构，还是政府关键信息系统，其稳定运行都离不开</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对日志的可靠记录。例如，从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Twitter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到</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Amazon</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Minecraft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游戏服务器到</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VMware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云平台，其后台服务都深度依赖此组件处理日志。然而在</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2021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年</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12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月，其被曝出的</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“Log4Shell”</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远程代码执行漏洞（</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CVE-2021-44228</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），因其利用门槛极低、影响范围极广，瞬间引发了全球性的网络安全危机。</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sp>
          <p:nvSpPr>
            <p:cNvPr id="36" name="文本框 35"/>
            <p:cNvSpPr txBox="1"/>
            <p:nvPr>
              <p:custDataLst>
                <p:tags r:id="rId4"/>
              </p:custDataLst>
            </p:nvPr>
          </p:nvSpPr>
          <p:spPr>
            <a:xfrm>
              <a:off x="7184" y="6430"/>
              <a:ext cx="9262" cy="3706"/>
            </a:xfrm>
            <a:prstGeom prst="rect">
              <a:avLst/>
            </a:prstGeom>
            <a:noFill/>
          </p:spPr>
          <p:txBody>
            <a:bodyPr wrap="square" rtlCol="0">
              <a:spAutoFit/>
            </a:bodyPr>
            <a:p>
              <a:pPr indent="457200" algn="l">
                <a:lnSpc>
                  <a:spcPct val="150000"/>
                </a:lnSpc>
              </a:pP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这一事件如同一面镜子，照出了现代软件供应链的脆弱性与复杂性。全球开发者和安全团队在紧急响应中，不仅为</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Log4j2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项目贡献了漏洞分析和修复代码，更推动了整个开源生态对软件物料清单、依赖透明化和自动化漏洞管理的深刻反思。事件直接促使了美国白宫发布开源软件安全备忘录，并加速了全球企业与组织建立主动式供应链风险治理体系的进程，推动了</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OpenSSF</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CHAOSS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等组织相关标准和工具的发展，从根本上完善了开源数字生态的安全基座。</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pic>
        <p:nvPicPr>
          <p:cNvPr id="8" name="图片 7"/>
          <p:cNvPicPr/>
          <p:nvPr/>
        </p:nvPicPr>
        <p:blipFill>
          <a:blip r:embed="rId5"/>
          <a:stretch>
            <a:fillRect/>
          </a:stretch>
        </p:blipFill>
        <p:spPr>
          <a:xfrm>
            <a:off x="7409180" y="2043430"/>
            <a:ext cx="4514850" cy="1733550"/>
          </a:xfrm>
          <a:prstGeom prst="rect">
            <a:avLst/>
          </a:prstGeom>
        </p:spPr>
      </p:pic>
    </p:spTree>
    <p:custDataLst>
      <p:tags r:id="rId6"/>
    </p:custDataLst>
  </p:cSld>
  <p:clrMapOvr>
    <a:masterClrMapping/>
  </p:clrMapOvr>
  <p:transition advTm="2000">
    <p:split orient="vert" dir="in"/>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p:nvPr/>
        </p:nvPicPr>
        <p:blipFill>
          <a:blip r:embed="rId1"/>
          <a:stretch>
            <a:fillRect/>
          </a:stretch>
        </p:blipFill>
        <p:spPr>
          <a:xfrm>
            <a:off x="7324090" y="1856105"/>
            <a:ext cx="4267200" cy="2922270"/>
          </a:xfrm>
          <a:prstGeom prst="rect">
            <a:avLst/>
          </a:prstGeom>
        </p:spPr>
      </p:pic>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案例分析</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custDataLst>
              <p:tags r:id="rId2"/>
            </p:custDataLst>
          </p:nvPr>
        </p:nvGrpSpPr>
        <p:grpSpPr>
          <a:xfrm rot="0">
            <a:off x="928373" y="1129665"/>
            <a:ext cx="7248522" cy="5393315"/>
            <a:chOff x="522" y="1499"/>
            <a:chExt cx="11415" cy="8493"/>
          </a:xfrm>
        </p:grpSpPr>
        <p:sp>
          <p:nvSpPr>
            <p:cNvPr id="31" name="文本框 30"/>
            <p:cNvSpPr txBox="1"/>
            <p:nvPr>
              <p:custDataLst>
                <p:tags r:id="rId3"/>
              </p:custDataLst>
            </p:nvPr>
          </p:nvSpPr>
          <p:spPr>
            <a:xfrm>
              <a:off x="917" y="2508"/>
              <a:ext cx="9262" cy="3706"/>
            </a:xfrm>
            <a:prstGeom prst="rect">
              <a:avLst/>
            </a:prstGeom>
            <a:noFill/>
          </p:spPr>
          <p:txBody>
            <a:bodyPr wrap="square" rtlCol="0">
              <a:sp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Left-pad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是一个仅由</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11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行代码</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组成的</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JavaScript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工具函数，用于在字符串左侧填充字符。尽管功能极其简单，但它通过</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包管理器，被间接集成到了包括</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React</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Babel</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Ember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在内的众多主流前端框架和工具链中。</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2016</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年</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3</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月，因其唯一维护者愤而将自己的所有模块从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下架，导致全球无数依赖于这些框架的应用程序和构建管线在数小时内突然中断。这个看似微不足道的小模块，瞬间让整个前端开发世界意识到了依赖管理的蝴蝶效应。</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nvGrpSpPr>
            <p:cNvPr id="32" name="组合 31"/>
            <p:cNvGrpSpPr/>
            <p:nvPr/>
          </p:nvGrpSpPr>
          <p:grpSpPr>
            <a:xfrm>
              <a:off x="522" y="1499"/>
              <a:ext cx="11415" cy="8493"/>
              <a:chOff x="-3537879" y="-339062"/>
              <a:chExt cx="7248367" cy="5395322"/>
            </a:xfrm>
          </p:grpSpPr>
          <p:sp>
            <p:nvSpPr>
              <p:cNvPr id="33" name="TextBox 76"/>
              <p:cNvSpPr txBox="1"/>
              <p:nvPr>
                <p:custDataLst>
                  <p:tags r:id="rId4"/>
                </p:custDataLst>
              </p:nvPr>
            </p:nvSpPr>
            <p:spPr>
              <a:xfrm>
                <a:off x="-3537879" y="-339062"/>
                <a:ext cx="3514650" cy="368437"/>
              </a:xfrm>
              <a:prstGeom prst="rect">
                <a:avLst/>
              </a:prstGeom>
              <a:solidFill>
                <a:srgbClr val="FA90A7"/>
              </a:solidFill>
              <a:ln>
                <a:noFill/>
              </a:ln>
            </p:spPr>
            <p:txBody>
              <a:bodyPr wrap="square" rtlCol="0">
                <a:spAutoFit/>
              </a:bodyPr>
              <a:p>
                <a:pPr algn="ctr"/>
                <a:r>
                  <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rPr>
                  <a:t>案例二：</a:t>
                </a:r>
                <a:r>
                  <a:rPr lang="en-US" altLang="zh-CN" dirty="0">
                    <a:solidFill>
                      <a:schemeClr val="bg1"/>
                    </a:solidFill>
                    <a:latin typeface="Arial" panose="020B0604020202020204" pitchFamily="34" charset="0"/>
                    <a:ea typeface="幼圆" panose="02010509060101010101" charset="-122"/>
                    <a:cs typeface="思源宋体" panose="02020400000000000000" charset="-122"/>
                    <a:sym typeface="+mn-ea"/>
                  </a:rPr>
                  <a:t>Left-pad </a:t>
                </a:r>
                <a:r>
                  <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rPr>
                  <a:t>微包删除事件</a:t>
                </a:r>
                <a:endParaRPr lang="zh-CN" altLang="en-US" dirty="0">
                  <a:solidFill>
                    <a:schemeClr val="bg1"/>
                  </a:solidFill>
                  <a:latin typeface="Arial" panose="020B0604020202020204" pitchFamily="34" charset="0"/>
                  <a:ea typeface="幼圆" panose="02010509060101010101" charset="-122"/>
                  <a:cs typeface="思源宋体" panose="02020400000000000000" charset="-122"/>
                  <a:sym typeface="+mn-ea"/>
                </a:endParaRPr>
              </a:p>
            </p:txBody>
          </p:sp>
          <p:sp>
            <p:nvSpPr>
              <p:cNvPr id="36" name="文本框 35"/>
              <p:cNvSpPr txBox="1"/>
              <p:nvPr>
                <p:custDataLst>
                  <p:tags r:id="rId5"/>
                </p:custDataLst>
              </p:nvPr>
            </p:nvSpPr>
            <p:spPr>
              <a:xfrm>
                <a:off x="-2170756" y="2702074"/>
                <a:ext cx="5881244" cy="2354186"/>
              </a:xfrm>
              <a:prstGeom prst="rect">
                <a:avLst/>
              </a:prstGeom>
              <a:noFill/>
            </p:spPr>
            <p:txBody>
              <a:bodyPr wrap="square" rtlCol="0">
                <a:spAutoFit/>
              </a:bodyPr>
              <a:p>
                <a:pPr indent="457200" algn="l">
                  <a:lnSpc>
                    <a:spcPct val="150000"/>
                  </a:lnSpc>
                </a:pP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Left-pad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事件成为了开源社区发展史上的一个标志性分水岭。它迫使整个开发者生态系统直面</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过度依赖微小、由单人维护的模块</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所带来的系统性风险。事件过后，</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npm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官方紧急恢复了该包并修改了包删除策略，而更深远的影响在于，它极大地推动了开发者对依赖最小化、功能内联化的重视，催生了更多像</a:t>
                </a:r>
                <a:r>
                  <a:rPr lang="en-US" altLang="zh-CN"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 lodash </a:t>
                </a:r>
                <a:r>
                  <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rPr>
                  <a:t>这样提供模块化按需引入的健壮工具库，并促使企业开始认真构建自己的第三方依赖审计与备份机制，从而从社区治理和工程实践两个层面，共同加固了开源软件供应链的韧性。</a:t>
                </a:r>
                <a:endParaRPr lang="zh-CN" altLang="en-US" sz="1400" dirty="0">
                  <a:solidFill>
                    <a:schemeClr val="tx1">
                      <a:lumMod val="50000"/>
                      <a:lumOff val="50000"/>
                    </a:schemeClr>
                  </a:solidFill>
                  <a:latin typeface="Arial" panose="020B0604020202020204" pitchFamily="34" charset="0"/>
                  <a:ea typeface="幼圆" panose="02010509060101010101" charset="-122"/>
                  <a:cs typeface="思源宋体" panose="02020400000000000000" charset="-122"/>
                  <a:sym typeface="+mn-ea"/>
                </a:endParaRPr>
              </a:p>
            </p:txBody>
          </p:sp>
        </p:grpSp>
      </p:grpSp>
    </p:spTree>
    <p:custDataLst>
      <p:tags r:id="rId6"/>
    </p:custDataLst>
  </p:cSld>
  <p:clrMapOvr>
    <a:masterClrMapping/>
  </p:clrMapOvr>
  <p:transition advTm="2000">
    <p:split orient="vert" dir="in"/>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应对</a:t>
            </a:r>
            <a:r>
              <a:rPr lang="zh-CN" altLang="en-US" sz="3600">
                <a:solidFill>
                  <a:srgbClr val="64BDBF"/>
                </a:solidFill>
                <a:latin typeface="Arial" panose="020B0604020202020204" pitchFamily="34" charset="0"/>
                <a:ea typeface="幼圆" panose="02010509060101010101" charset="-122"/>
                <a:cs typeface="思源黑体 CN Bold" panose="020B0800000000000000" charset="-122"/>
              </a:rPr>
              <a:t>方案</a:t>
            </a:r>
            <a:endParaRPr lang="zh-CN" altLang="en-US" sz="3600">
              <a:solidFill>
                <a:srgbClr val="64BDBF"/>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68" name="组合 67"/>
          <p:cNvGrpSpPr/>
          <p:nvPr>
            <p:custDataLst>
              <p:tags r:id="rId1"/>
            </p:custDataLst>
          </p:nvPr>
        </p:nvGrpSpPr>
        <p:grpSpPr>
          <a:xfrm>
            <a:off x="4469130" y="2266950"/>
            <a:ext cx="3402965" cy="2788920"/>
            <a:chOff x="7038" y="3570"/>
            <a:chExt cx="5359" cy="4392"/>
          </a:xfrm>
        </p:grpSpPr>
        <p:grpSp>
          <p:nvGrpSpPr>
            <p:cNvPr id="69" name="组合 68"/>
            <p:cNvGrpSpPr/>
            <p:nvPr/>
          </p:nvGrpSpPr>
          <p:grpSpPr>
            <a:xfrm>
              <a:off x="7038" y="3570"/>
              <a:ext cx="5359" cy="4392"/>
              <a:chOff x="7050" y="2870"/>
              <a:chExt cx="6320" cy="5180"/>
            </a:xfrm>
          </p:grpSpPr>
          <p:sp>
            <p:nvSpPr>
              <p:cNvPr id="70" name="椭圆 69"/>
              <p:cNvSpPr/>
              <p:nvPr>
                <p:custDataLst>
                  <p:tags r:id="rId2"/>
                </p:custDataLst>
              </p:nvPr>
            </p:nvSpPr>
            <p:spPr>
              <a:xfrm>
                <a:off x="9010" y="4230"/>
                <a:ext cx="2340" cy="234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1" name="圆角矩形 70"/>
              <p:cNvSpPr/>
              <p:nvPr>
                <p:custDataLst>
                  <p:tags r:id="rId3"/>
                </p:custDataLst>
              </p:nvPr>
            </p:nvSpPr>
            <p:spPr>
              <a:xfrm>
                <a:off x="7570" y="3340"/>
                <a:ext cx="5160" cy="4360"/>
              </a:xfrm>
              <a:prstGeom prst="roundRect">
                <a:avLst/>
              </a:prstGeom>
              <a:noFill/>
              <a:ln>
                <a:solidFill>
                  <a:schemeClr val="bg2">
                    <a:lumMod val="8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2" name="椭圆 71"/>
              <p:cNvSpPr/>
              <p:nvPr>
                <p:custDataLst>
                  <p:tags r:id="rId4"/>
                </p:custDataLst>
              </p:nvPr>
            </p:nvSpPr>
            <p:spPr>
              <a:xfrm>
                <a:off x="7050" y="2870"/>
                <a:ext cx="1480" cy="1480"/>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3" name="椭圆 72"/>
              <p:cNvSpPr/>
              <p:nvPr>
                <p:custDataLst>
                  <p:tags r:id="rId5"/>
                </p:custDataLst>
              </p:nvPr>
            </p:nvSpPr>
            <p:spPr>
              <a:xfrm>
                <a:off x="7050" y="6570"/>
                <a:ext cx="1480" cy="148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4" name="椭圆 73"/>
              <p:cNvSpPr/>
              <p:nvPr>
                <p:custDataLst>
                  <p:tags r:id="rId6"/>
                </p:custDataLst>
              </p:nvPr>
            </p:nvSpPr>
            <p:spPr>
              <a:xfrm>
                <a:off x="11890" y="2870"/>
                <a:ext cx="1480" cy="1480"/>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75" name="椭圆 74"/>
              <p:cNvSpPr/>
              <p:nvPr>
                <p:custDataLst>
                  <p:tags r:id="rId7"/>
                </p:custDataLst>
              </p:nvPr>
            </p:nvSpPr>
            <p:spPr>
              <a:xfrm>
                <a:off x="11890" y="6570"/>
                <a:ext cx="1480" cy="1480"/>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grpSp>
        <p:pic>
          <p:nvPicPr>
            <p:cNvPr id="84" name="图片 83" descr="303b343532333834333bb9a4d7f7"/>
            <p:cNvPicPr>
              <a:picLocks noChangeAspect="1"/>
            </p:cNvPicPr>
            <p:nvPr>
              <p:custDataLst>
                <p:tags r:id="rId8"/>
              </p:custDataLst>
            </p:nvPr>
          </p:nvPicPr>
          <p:blipFill>
            <a:blip r:embed="rId9">
              <a:extLst>
                <a:ext uri="{96DAC541-7B7A-43D3-8B79-37D633B846F1}">
                  <asvg:svgBlip xmlns:asvg="http://schemas.microsoft.com/office/drawing/2016/SVG/main" r:embed="rId10"/>
                </a:ext>
              </a:extLst>
            </a:blip>
            <a:stretch>
              <a:fillRect/>
            </a:stretch>
          </p:blipFill>
          <p:spPr>
            <a:xfrm>
              <a:off x="9169" y="5191"/>
              <a:ext cx="1047" cy="1047"/>
            </a:xfrm>
            <a:prstGeom prst="rect">
              <a:avLst/>
            </a:prstGeom>
          </p:spPr>
        </p:pic>
        <p:pic>
          <p:nvPicPr>
            <p:cNvPr id="85" name="图片 84" descr="303b343435303639373bb9a4d7f7bbe3b1a8"/>
            <p:cNvPicPr>
              <a:picLocks noChangeAspect="1"/>
            </p:cNvPicPr>
            <p:nvPr>
              <p:custDataLst>
                <p:tags r:id="rId11"/>
              </p:custDataLst>
            </p:nvPr>
          </p:nvPicPr>
          <p:blipFill>
            <a:blip r:embed="rId12"/>
            <a:stretch>
              <a:fillRect/>
            </a:stretch>
          </p:blipFill>
          <p:spPr>
            <a:xfrm>
              <a:off x="7216" y="3748"/>
              <a:ext cx="899" cy="899"/>
            </a:xfrm>
            <a:prstGeom prst="rect">
              <a:avLst/>
            </a:prstGeom>
          </p:spPr>
        </p:pic>
        <p:pic>
          <p:nvPicPr>
            <p:cNvPr id="86" name="图片 85" descr="303b343435303639363bc9f3bcc6b9a4d7f7"/>
            <p:cNvPicPr>
              <a:picLocks noChangeAspect="1"/>
            </p:cNvPicPr>
            <p:nvPr>
              <p:custDataLst>
                <p:tags r:id="rId13"/>
              </p:custDataLst>
            </p:nvPr>
          </p:nvPicPr>
          <p:blipFill>
            <a:blip r:embed="rId14">
              <a:extLst>
                <a:ext uri="{96DAC541-7B7A-43D3-8B79-37D633B846F1}">
                  <asvg:svgBlip xmlns:asvg="http://schemas.microsoft.com/office/drawing/2016/SVG/main" r:embed="rId15"/>
                </a:ext>
              </a:extLst>
            </a:blip>
            <a:stretch>
              <a:fillRect/>
            </a:stretch>
          </p:blipFill>
          <p:spPr>
            <a:xfrm>
              <a:off x="7216" y="6885"/>
              <a:ext cx="899" cy="899"/>
            </a:xfrm>
            <a:prstGeom prst="rect">
              <a:avLst/>
            </a:prstGeom>
          </p:spPr>
        </p:pic>
        <p:pic>
          <p:nvPicPr>
            <p:cNvPr id="87" name="图片 86" descr="303b343435303738313bd0fbb4abb9a4d7f7"/>
            <p:cNvPicPr>
              <a:picLocks noChangeAspect="1"/>
            </p:cNvPicPr>
            <p:nvPr>
              <p:custDataLst>
                <p:tags r:id="rId16"/>
              </p:custDataLst>
            </p:nvPr>
          </p:nvPicPr>
          <p:blipFill>
            <a:blip r:embed="rId17">
              <a:extLst>
                <a:ext uri="{96DAC541-7B7A-43D3-8B79-37D633B846F1}">
                  <asvg:svgBlip xmlns:asvg="http://schemas.microsoft.com/office/drawing/2016/SVG/main" r:embed="rId18"/>
                </a:ext>
              </a:extLst>
            </a:blip>
            <a:stretch>
              <a:fillRect/>
            </a:stretch>
          </p:blipFill>
          <p:spPr>
            <a:xfrm>
              <a:off x="11320" y="6885"/>
              <a:ext cx="899" cy="899"/>
            </a:xfrm>
            <a:prstGeom prst="rect">
              <a:avLst/>
            </a:prstGeom>
          </p:spPr>
        </p:pic>
        <p:pic>
          <p:nvPicPr>
            <p:cNvPr id="88" name="图片 87" descr="303b343435303838323bb9a4d7f7bdf8b6c8"/>
            <p:cNvPicPr>
              <a:picLocks noChangeAspect="1"/>
            </p:cNvPicPr>
            <p:nvPr>
              <p:custDataLst>
                <p:tags r:id="rId19"/>
              </p:custDataLst>
            </p:nvPr>
          </p:nvPicPr>
          <p:blipFill>
            <a:blip r:embed="rId20">
              <a:extLst>
                <a:ext uri="{96DAC541-7B7A-43D3-8B79-37D633B846F1}">
                  <asvg:svgBlip xmlns:asvg="http://schemas.microsoft.com/office/drawing/2016/SVG/main" r:embed="rId21"/>
                </a:ext>
              </a:extLst>
            </a:blip>
            <a:stretch>
              <a:fillRect/>
            </a:stretch>
          </p:blipFill>
          <p:spPr>
            <a:xfrm>
              <a:off x="11320" y="3748"/>
              <a:ext cx="899" cy="899"/>
            </a:xfrm>
            <a:prstGeom prst="rect">
              <a:avLst/>
            </a:prstGeom>
          </p:spPr>
        </p:pic>
      </p:grpSp>
      <p:sp>
        <p:nvSpPr>
          <p:cNvPr id="8" name="文本框 7"/>
          <p:cNvSpPr txBox="1"/>
          <p:nvPr/>
        </p:nvSpPr>
        <p:spPr>
          <a:xfrm>
            <a:off x="7872095" y="2520315"/>
            <a:ext cx="3844925" cy="2213610"/>
          </a:xfrm>
          <a:prstGeom prst="rect">
            <a:avLst/>
          </a:prstGeom>
        </p:spPr>
        <p:txBody>
          <a:bodyPr wrap="square">
            <a:noAutofit/>
          </a:bodyPr>
          <a:p>
            <a:pPr defTabSz="266700"/>
            <a:r>
              <a:rPr lang="zh-CN" altLang="en-US" sz="2800">
                <a:latin typeface="幼圆" panose="02010509060101010101" charset="-122"/>
                <a:ea typeface="幼圆" panose="02010509060101010101" charset="-122"/>
                <a:cs typeface="幼圆" panose="02010509060101010101" charset="-122"/>
              </a:rPr>
              <a:t>我们的思路：</a:t>
            </a:r>
            <a:endParaRPr lang="zh-CN" altLang="en-US" sz="2800">
              <a:latin typeface="幼圆" panose="02010509060101010101" charset="-122"/>
              <a:ea typeface="幼圆" panose="02010509060101010101" charset="-122"/>
              <a:cs typeface="幼圆" panose="02010509060101010101" charset="-122"/>
            </a:endParaRPr>
          </a:p>
          <a:p>
            <a:pPr defTabSz="266700"/>
            <a:r>
              <a:rPr lang="zh-CN" altLang="en-US" sz="2800">
                <a:latin typeface="幼圆" panose="02010509060101010101" charset="-122"/>
                <a:ea typeface="幼圆" panose="02010509060101010101" charset="-122"/>
                <a:cs typeface="幼圆" panose="02010509060101010101" charset="-122"/>
              </a:rPr>
              <a:t>从“代码安全”转向“生态安全”，利用图算法和</a:t>
            </a:r>
            <a:r>
              <a:rPr lang="en-US" altLang="zh-CN" sz="2800">
                <a:latin typeface="幼圆" panose="02010509060101010101" charset="-122"/>
                <a:ea typeface="幼圆" panose="02010509060101010101" charset="-122"/>
                <a:cs typeface="幼圆" panose="02010509060101010101" charset="-122"/>
              </a:rPr>
              <a:t>AI</a:t>
            </a:r>
            <a:r>
              <a:rPr lang="zh-CN" altLang="en-US" sz="2800">
                <a:latin typeface="幼圆" panose="02010509060101010101" charset="-122"/>
                <a:ea typeface="幼圆" panose="02010509060101010101" charset="-122"/>
                <a:cs typeface="幼圆" panose="02010509060101010101" charset="-122"/>
              </a:rPr>
              <a:t>主动发现异常。</a:t>
            </a:r>
            <a:endParaRPr lang="zh-CN" altLang="en-US" sz="2800">
              <a:latin typeface="幼圆" panose="02010509060101010101" charset="-122"/>
              <a:ea typeface="幼圆" panose="02010509060101010101" charset="-122"/>
              <a:cs typeface="幼圆" panose="02010509060101010101" charset="-122"/>
            </a:endParaRPr>
          </a:p>
        </p:txBody>
      </p:sp>
      <p:sp>
        <p:nvSpPr>
          <p:cNvPr id="10" name="矩形 9"/>
          <p:cNvSpPr/>
          <p:nvPr/>
        </p:nvSpPr>
        <p:spPr>
          <a:xfrm>
            <a:off x="456565" y="1553845"/>
            <a:ext cx="3823970" cy="4816475"/>
          </a:xfrm>
          <a:prstGeom prst="rect">
            <a:avLst/>
          </a:prstGeom>
        </p:spPr>
        <p:txBody>
          <a:bodyPr wrap="square">
            <a:noAutofit/>
          </a:bodyPr>
          <a:lstStyle/>
          <a:p>
            <a:pPr marL="685800" indent="0" algn="just" defTabSz="266700">
              <a:spcBef>
                <a:spcPts val="500"/>
              </a:spcBef>
              <a:spcAft>
                <a:spcPts val="500"/>
              </a:spcAft>
              <a:buFont typeface="Symbol" panose="05050102010706020507"/>
              <a:buNone/>
            </a:pPr>
            <a:r>
              <a:rPr lang="zh-CN" altLang="en-US" sz="2400">
                <a:latin typeface="幼圆" panose="02010509060101010101" charset="-122"/>
                <a:ea typeface="幼圆" panose="02010509060101010101" charset="-122"/>
                <a:cs typeface="幼圆" panose="02010509060101010101" charset="-122"/>
                <a:sym typeface="+mn-ea"/>
              </a:rPr>
              <a:t>现有挑战</a:t>
            </a:r>
            <a:r>
              <a:rPr lang="en-US" altLang="zh-CN" sz="2400">
                <a:latin typeface="幼圆" panose="02010509060101010101" charset="-122"/>
                <a:ea typeface="幼圆" panose="02010509060101010101" charset="-122"/>
                <a:cs typeface="幼圆" panose="02010509060101010101" charset="-122"/>
                <a:sym typeface="+mn-ea"/>
              </a:rPr>
              <a:t>:</a:t>
            </a:r>
            <a:endParaRPr lang="en-US" altLang="zh-CN" sz="2400">
              <a:latin typeface="幼圆" panose="02010509060101010101" charset="-122"/>
              <a:ea typeface="幼圆" panose="02010509060101010101" charset="-122"/>
              <a:cs typeface="幼圆" panose="02010509060101010101" charset="-122"/>
              <a:sym typeface="+mn-ea"/>
            </a:endParaRPr>
          </a:p>
          <a:p>
            <a:pPr marL="685800" indent="0" algn="just" defTabSz="266700">
              <a:spcBef>
                <a:spcPts val="500"/>
              </a:spcBef>
              <a:spcAft>
                <a:spcPts val="500"/>
              </a:spcAft>
              <a:buFont typeface="Symbol" panose="05050102010706020507"/>
              <a:buNone/>
            </a:pPr>
            <a:r>
              <a:rPr lang="en-US" altLang="zh-CN" sz="2400">
                <a:latin typeface="幼圆" panose="02010509060101010101" charset="-122"/>
                <a:ea typeface="幼圆" panose="02010509060101010101" charset="-122"/>
                <a:cs typeface="幼圆" panose="02010509060101010101" charset="-122"/>
                <a:sym typeface="+mn-ea"/>
              </a:rPr>
              <a:t>1.</a:t>
            </a:r>
            <a:r>
              <a:rPr lang="zh-CN" altLang="en-US" sz="2400">
                <a:latin typeface="幼圆" panose="02010509060101010101" charset="-122"/>
                <a:ea typeface="幼圆" panose="02010509060101010101" charset="-122"/>
                <a:cs typeface="幼圆" panose="02010509060101010101" charset="-122"/>
                <a:sym typeface="+mn-ea"/>
              </a:rPr>
              <a:t>被动防御：传统工具依赖已知漏洞库 </a:t>
            </a:r>
            <a:r>
              <a:rPr lang="en-US" altLang="zh-CN" sz="2400">
                <a:latin typeface="幼圆" panose="02010509060101010101" charset="-122"/>
                <a:ea typeface="幼圆" panose="02010509060101010101" charset="-122"/>
                <a:cs typeface="幼圆" panose="02010509060101010101" charset="-122"/>
                <a:sym typeface="+mn-ea"/>
              </a:rPr>
              <a:t>(CVE)</a:t>
            </a:r>
            <a:r>
              <a:rPr lang="zh-CN" altLang="en-US" sz="2400">
                <a:latin typeface="幼圆" panose="02010509060101010101" charset="-122"/>
                <a:ea typeface="幼圆" panose="02010509060101010101" charset="-122"/>
                <a:cs typeface="幼圆" panose="02010509060101010101" charset="-122"/>
                <a:sym typeface="+mn-ea"/>
              </a:rPr>
              <a:t>，无法预测未知风险。</a:t>
            </a:r>
            <a:endParaRPr lang="zh-CN" altLang="en-US" sz="2400">
              <a:latin typeface="幼圆" panose="02010509060101010101" charset="-122"/>
              <a:ea typeface="幼圆" panose="02010509060101010101" charset="-122"/>
              <a:cs typeface="幼圆" panose="02010509060101010101" charset="-122"/>
              <a:sym typeface="+mn-ea"/>
            </a:endParaRPr>
          </a:p>
          <a:p>
            <a:pPr marL="685800" indent="0" algn="just" defTabSz="266700">
              <a:spcBef>
                <a:spcPts val="500"/>
              </a:spcBef>
              <a:spcAft>
                <a:spcPts val="500"/>
              </a:spcAft>
              <a:buFont typeface="Symbol" panose="05050102010706020507"/>
              <a:buNone/>
            </a:pPr>
            <a:r>
              <a:rPr lang="en-US" altLang="zh-CN" sz="2400">
                <a:latin typeface="幼圆" panose="02010509060101010101" charset="-122"/>
                <a:ea typeface="幼圆" panose="02010509060101010101" charset="-122"/>
                <a:cs typeface="幼圆" panose="02010509060101010101" charset="-122"/>
                <a:sym typeface="+mn-ea"/>
              </a:rPr>
              <a:t>2.</a:t>
            </a:r>
            <a:r>
              <a:rPr lang="zh-CN" altLang="en-US" sz="2400">
                <a:latin typeface="幼圆" panose="02010509060101010101" charset="-122"/>
                <a:ea typeface="幼圆" panose="02010509060101010101" charset="-122"/>
                <a:cs typeface="幼圆" panose="02010509060101010101" charset="-122"/>
                <a:sym typeface="+mn-ea"/>
              </a:rPr>
              <a:t>孤岛效应：只看单个项目代码，忽略了项目间的依赖关系和开发者社交网络。</a:t>
            </a:r>
            <a:endParaRPr lang="zh-CN" altLang="en-US" sz="2400">
              <a:latin typeface="幼圆" panose="02010509060101010101" charset="-122"/>
              <a:ea typeface="幼圆" panose="02010509060101010101" charset="-122"/>
              <a:cs typeface="幼圆" panose="02010509060101010101" charset="-122"/>
            </a:endParaRPr>
          </a:p>
          <a:p>
            <a:pPr lvl="0" algn="just">
              <a:lnSpc>
                <a:spcPct val="150000"/>
              </a:lnSpc>
            </a:pPr>
            <a:endParaRPr kumimoji="1" lang="zh-CN" altLang="en-US" sz="1400" dirty="0">
              <a:solidFill>
                <a:schemeClr val="tx1">
                  <a:lumMod val="65000"/>
                  <a:lumOff val="35000"/>
                </a:schemeClr>
              </a:solidFill>
              <a:latin typeface="幼圆" panose="02010509060101010101" charset="-122"/>
              <a:ea typeface="幼圆" panose="02010509060101010101" charset="-122"/>
              <a:cs typeface="幼圆" panose="02010509060101010101" charset="-122"/>
              <a:sym typeface="思源宋体" panose="02020400000000000000" charset="-122"/>
            </a:endParaRPr>
          </a:p>
          <a:p>
            <a:pPr lvl="0" algn="just">
              <a:lnSpc>
                <a:spcPct val="150000"/>
              </a:lnSpc>
            </a:pPr>
            <a:endParaRPr kumimoji="1" lang="zh-CN" altLang="en-US" sz="1400" dirty="0">
              <a:solidFill>
                <a:schemeClr val="tx1">
                  <a:lumMod val="65000"/>
                  <a:lumOff val="35000"/>
                </a:schemeClr>
              </a:solidFill>
              <a:latin typeface="幼圆" panose="02010509060101010101" charset="-122"/>
              <a:ea typeface="幼圆" panose="02010509060101010101" charset="-122"/>
              <a:cs typeface="幼圆" panose="02010509060101010101" charset="-122"/>
              <a:sym typeface="思源宋体" panose="02020400000000000000" charset="-122"/>
            </a:endParaRPr>
          </a:p>
        </p:txBody>
      </p:sp>
    </p:spTree>
    <p:custDataLst>
      <p:tags r:id="rId22"/>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nodeType="afterEffect">
                                  <p:stCondLst>
                                    <p:cond delay="0"/>
                                  </p:stCondLst>
                                  <p:childTnLst>
                                    <p:set>
                                      <p:cBhvr>
                                        <p:cTn id="6" dur="500" fill="hold">
                                          <p:stCondLst>
                                            <p:cond delay="0"/>
                                          </p:stCondLst>
                                        </p:cTn>
                                        <p:tgtEl>
                                          <p:spTgt spid="68"/>
                                        </p:tgtEl>
                                        <p:attrNameLst>
                                          <p:attrName>style.visibility</p:attrName>
                                        </p:attrNameLst>
                                      </p:cBhvr>
                                      <p:to>
                                        <p:strVal val="visible"/>
                                      </p:to>
                                    </p:set>
                                    <p:animEffect transition="in" filter="plus(out)">
                                      <p:cBhvr>
                                        <p:cTn id="7"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4285" y="1664335"/>
            <a:ext cx="9923780" cy="3769360"/>
            <a:chOff x="1991" y="2621"/>
            <a:chExt cx="15628" cy="5936"/>
          </a:xfrm>
        </p:grpSpPr>
        <p:grpSp>
          <p:nvGrpSpPr>
            <p:cNvPr id="3" name="组合 2"/>
            <p:cNvGrpSpPr/>
            <p:nvPr/>
          </p:nvGrpSpPr>
          <p:grpSpPr>
            <a:xfrm>
              <a:off x="1991" y="2621"/>
              <a:ext cx="15628" cy="5936"/>
              <a:chOff x="1976" y="2722"/>
              <a:chExt cx="15628" cy="5936"/>
            </a:xfrm>
          </p:grpSpPr>
          <p:sp>
            <p:nvSpPr>
              <p:cNvPr id="5" name="矩形 4"/>
              <p:cNvSpPr/>
              <p:nvPr/>
            </p:nvSpPr>
            <p:spPr>
              <a:xfrm>
                <a:off x="8405" y="5179"/>
                <a:ext cx="8803" cy="704"/>
              </a:xfrm>
              <a:prstGeom prst="rect">
                <a:avLst/>
              </a:prstGeom>
              <a:solidFill>
                <a:srgbClr val="ECC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8" name="文本框 7"/>
              <p:cNvSpPr txBox="1"/>
              <p:nvPr/>
            </p:nvSpPr>
            <p:spPr>
              <a:xfrm>
                <a:off x="8250" y="3618"/>
                <a:ext cx="9354" cy="1452"/>
              </a:xfrm>
              <a:prstGeom prst="rect">
                <a:avLst/>
              </a:prstGeom>
              <a:noFill/>
            </p:spPr>
            <p:txBody>
              <a:bodyPr wrap="square" rtlCol="0">
                <a:spAutoFit/>
              </a:bodyPr>
              <a:p>
                <a:pPr algn="dist">
                  <a:buClrTx/>
                  <a:buSzTx/>
                  <a:buFontTx/>
                </a:pPr>
                <a:r>
                  <a:rPr lang="zh-CN" altLang="en-US" sz="54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rPr>
                  <a:t>项目架构与内容</a:t>
                </a:r>
                <a:endParaRPr lang="zh-CN" altLang="en-US" sz="5400" spc="600" dirty="0">
                  <a:solidFill>
                    <a:schemeClr val="tx1">
                      <a:lumMod val="75000"/>
                      <a:lumOff val="25000"/>
                    </a:schemeClr>
                  </a:solidFill>
                  <a:latin typeface="Arial" panose="020B0604020202020204" pitchFamily="34" charset="0"/>
                  <a:ea typeface="幼圆" panose="02010509060101010101" charset="-122"/>
                  <a:cs typeface="Arial" panose="020B0604020202020204" pitchFamily="34" charset="0"/>
                  <a:sym typeface="+mn-ea"/>
                </a:endParaRPr>
              </a:p>
            </p:txBody>
          </p:sp>
          <p:sp>
            <p:nvSpPr>
              <p:cNvPr id="14" name="文本框 13"/>
              <p:cNvSpPr txBox="1"/>
              <p:nvPr/>
            </p:nvSpPr>
            <p:spPr>
              <a:xfrm>
                <a:off x="1976" y="2722"/>
                <a:ext cx="5834" cy="5936"/>
              </a:xfrm>
              <a:prstGeom prst="rect">
                <a:avLst/>
              </a:prstGeom>
              <a:noFill/>
            </p:spPr>
            <p:txBody>
              <a:bodyPr wrap="square" rtlCol="0">
                <a:spAutoFit/>
              </a:bodyPr>
              <a:p>
                <a:pPr algn="ctr"/>
                <a:r>
                  <a:rPr lang="en-US" altLang="zh-CN" sz="23900">
                    <a:solidFill>
                      <a:srgbClr val="64BDBF"/>
                    </a:solidFill>
                    <a:latin typeface="Arial" panose="020B0604020202020204" pitchFamily="34" charset="0"/>
                    <a:ea typeface="幼圆" panose="02010509060101010101" charset="-122"/>
                    <a:cs typeface="思源宋体" panose="02020400000000000000" charset="-122"/>
                  </a:rPr>
                  <a:t>02</a:t>
                </a:r>
                <a:endParaRPr lang="en-US" altLang="zh-CN" sz="23900">
                  <a:solidFill>
                    <a:srgbClr val="64BDBF"/>
                  </a:solidFill>
                  <a:latin typeface="Arial" panose="020B0604020202020204" pitchFamily="34" charset="0"/>
                  <a:ea typeface="幼圆" panose="02010509060101010101" charset="-122"/>
                  <a:cs typeface="思源宋体" panose="02020400000000000000" charset="-122"/>
                </a:endParaRPr>
              </a:p>
            </p:txBody>
          </p:sp>
        </p:grpSp>
        <p:sp>
          <p:nvSpPr>
            <p:cNvPr id="17" name="矩形 16"/>
            <p:cNvSpPr/>
            <p:nvPr/>
          </p:nvSpPr>
          <p:spPr>
            <a:xfrm>
              <a:off x="2415" y="5078"/>
              <a:ext cx="4664" cy="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400000000000000" charset="-122"/>
              </a:endParaRPr>
            </a:p>
          </p:txBody>
        </p:sp>
        <p:sp>
          <p:nvSpPr>
            <p:cNvPr id="18" name="文本框 17"/>
            <p:cNvSpPr txBox="1"/>
            <p:nvPr/>
          </p:nvSpPr>
          <p:spPr>
            <a:xfrm>
              <a:off x="2414" y="5125"/>
              <a:ext cx="4666" cy="822"/>
            </a:xfrm>
            <a:prstGeom prst="rect">
              <a:avLst/>
            </a:prstGeom>
            <a:noFill/>
          </p:spPr>
          <p:txBody>
            <a:bodyPr wrap="square" rtlCol="0">
              <a:spAutoFit/>
            </a:bodyPr>
            <a:p>
              <a:r>
                <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rPr>
                <a:t>PART THE TITLE</a:t>
              </a:r>
              <a:endParaRPr lang="en-US" altLang="zh-CN" sz="2800">
                <a:solidFill>
                  <a:schemeClr val="tx1">
                    <a:lumMod val="50000"/>
                    <a:lumOff val="50000"/>
                    <a:alpha val="42000"/>
                  </a:schemeClr>
                </a:solidFill>
                <a:latin typeface="Arial" panose="020B0604020202020204" pitchFamily="34" charset="0"/>
                <a:ea typeface="幼圆" panose="02010509060101010101" charset="-122"/>
                <a:cs typeface="思源宋体" panose="02020400000000000000" charset="-122"/>
              </a:endParaRPr>
            </a:p>
          </p:txBody>
        </p:sp>
      </p:grpSp>
      <p:sp>
        <p:nvSpPr>
          <p:cNvPr id="7" name="文本框 6"/>
          <p:cNvSpPr txBox="1"/>
          <p:nvPr/>
        </p:nvSpPr>
        <p:spPr>
          <a:xfrm>
            <a:off x="5346700" y="3279775"/>
            <a:ext cx="5483225" cy="337185"/>
          </a:xfrm>
          <a:prstGeom prst="rect">
            <a:avLst/>
          </a:prstGeom>
          <a:noFill/>
        </p:spPr>
        <p:txBody>
          <a:bodyPr wrap="square" rtlCol="0">
            <a:spAutoFit/>
          </a:bodyPr>
          <a:p>
            <a:pPr algn="ctr"/>
            <a:r>
              <a:rPr lang="en-US" altLang="zh-CN" sz="1600">
                <a:solidFill>
                  <a:schemeClr val="bg1"/>
                </a:solidFill>
                <a:latin typeface="Arial" panose="020B0604020202020204" pitchFamily="34" charset="0"/>
                <a:ea typeface="幼圆" panose="02010509060101010101" charset="-122"/>
                <a:cs typeface="思源宋体" panose="02020400000000000000" charset="-122"/>
              </a:rPr>
              <a:t>PROJECT STRUCTURE &amp; CONTENT</a:t>
            </a:r>
            <a:endParaRPr lang="en-US" altLang="zh-CN" sz="1600">
              <a:solidFill>
                <a:schemeClr val="bg1"/>
              </a:solidFill>
              <a:latin typeface="Arial" panose="020B0604020202020204" pitchFamily="34" charset="0"/>
              <a:ea typeface="幼圆" panose="02010509060101010101" charset="-122"/>
              <a:cs typeface="思源宋体" panose="02020400000000000000" charset="-122"/>
            </a:endParaRPr>
          </a:p>
        </p:txBody>
      </p:sp>
    </p:spTree>
    <p:custDataLst>
      <p:tags r:id="rId1"/>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项目</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custDataLst>
              <p:tags r:id="rId1"/>
            </p:custDataLst>
          </p:nvPr>
        </p:nvGrpSpPr>
        <p:grpSpPr>
          <a:xfrm rot="0">
            <a:off x="1176655" y="1198246"/>
            <a:ext cx="9928225" cy="4820284"/>
            <a:chOff x="2377" y="1637"/>
            <a:chExt cx="15635" cy="7591"/>
          </a:xfrm>
        </p:grpSpPr>
        <p:grpSp>
          <p:nvGrpSpPr>
            <p:cNvPr id="32" name="组合 31"/>
            <p:cNvGrpSpPr/>
            <p:nvPr/>
          </p:nvGrpSpPr>
          <p:grpSpPr>
            <a:xfrm>
              <a:off x="3401" y="1637"/>
              <a:ext cx="14611" cy="7359"/>
              <a:chOff x="2256033" y="774965"/>
              <a:chExt cx="9277845" cy="4669826"/>
            </a:xfrm>
          </p:grpSpPr>
          <p:sp>
            <p:nvSpPr>
              <p:cNvPr id="33" name="椭圆 32"/>
              <p:cNvSpPr/>
              <p:nvPr>
                <p:custDataLst>
                  <p:tags r:id="rId2"/>
                </p:custDataLst>
              </p:nvPr>
            </p:nvSpPr>
            <p:spPr>
              <a:xfrm>
                <a:off x="5317957" y="1620151"/>
                <a:ext cx="721895" cy="721895"/>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sp>
            <p:nvSpPr>
              <p:cNvPr id="34" name="文本框 33"/>
              <p:cNvSpPr txBox="1"/>
              <p:nvPr>
                <p:custDataLst>
                  <p:tags r:id="rId3"/>
                </p:custDataLst>
              </p:nvPr>
            </p:nvSpPr>
            <p:spPr>
              <a:xfrm>
                <a:off x="2256033" y="774965"/>
                <a:ext cx="8397748" cy="521619"/>
              </a:xfrm>
              <a:prstGeom prst="rect">
                <a:avLst/>
              </a:prstGeom>
              <a:noFill/>
            </p:spPr>
            <p:txBody>
              <a:bodyPr wrap="square" rtlCol="0">
                <a:spAutoFit/>
              </a:bodyPr>
              <a:p>
                <a:pPr algn="ctr"/>
                <a:r>
                  <a:rPr lang="en-US" altLang="en-US" sz="28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a:t>
                </a:r>
                <a:r>
                  <a:rPr lang="zh-CN" altLang="en-US" sz="28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rPr>
                  <a:t>产品定位：一站式开源项目风险透视镜</a:t>
                </a:r>
                <a:endParaRPr lang="zh-CN" altLang="en-US" sz="3200" b="1" dirty="0">
                  <a:solidFill>
                    <a:schemeClr val="tx1">
                      <a:lumMod val="75000"/>
                      <a:lumOff val="25000"/>
                    </a:schemeClr>
                  </a:solidFill>
                  <a:latin typeface="Arial" panose="020B0604020202020204" pitchFamily="34" charset="0"/>
                  <a:ea typeface="幼圆" panose="02010509060101010101" charset="-122"/>
                  <a:cs typeface="思源宋体" panose="02020400000000000000" charset="-122"/>
                </a:endParaRPr>
              </a:p>
            </p:txBody>
          </p:sp>
          <p:sp>
            <p:nvSpPr>
              <p:cNvPr id="35" name="矩形 34"/>
              <p:cNvSpPr/>
              <p:nvPr>
                <p:custDataLst>
                  <p:tags r:id="rId4"/>
                </p:custDataLst>
              </p:nvPr>
            </p:nvSpPr>
            <p:spPr>
              <a:xfrm>
                <a:off x="6224088" y="1505359"/>
                <a:ext cx="5309790" cy="3939432"/>
              </a:xfrm>
              <a:prstGeom prst="rect">
                <a:avLst/>
              </a:prstGeom>
            </p:spPr>
            <p:txBody>
              <a:bodyPr wrap="square">
                <a:noAutofit/>
              </a:bodyPr>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1.</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全景图谱：可视化展示项目依赖与开发者关系。</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2.</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多维审计：结合代码质量、社区情绪、结构特征的综合评分。</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zh-CN"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3.</a:t>
                </a:r>
                <a:r>
                  <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实时预警：动态更新的风险榜单。</a:t>
                </a:r>
                <a:endParaRPr lang="zh-CN" altLang="en-US" sz="24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a:p>
                <a:pPr algn="l">
                  <a:lnSpc>
                    <a:spcPct val="150000"/>
                  </a:lnSpc>
                </a:pPr>
                <a:r>
                  <a:rPr lang="en-US" altLang="en-US" sz="12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rPr>
                  <a:t></a:t>
                </a:r>
                <a:endParaRPr lang="zh-CN" altLang="en-US" sz="1200" dirty="0">
                  <a:solidFill>
                    <a:schemeClr val="tx1">
                      <a:lumMod val="50000"/>
                      <a:lumOff val="50000"/>
                    </a:schemeClr>
                  </a:solidFill>
                  <a:uFillTx/>
                  <a:latin typeface="Arial" panose="020B0604020202020204" pitchFamily="34" charset="0"/>
                  <a:ea typeface="幼圆" panose="02010509060101010101" charset="-122"/>
                  <a:cs typeface="思源宋体" panose="02020400000000000000" charset="-122"/>
                  <a:sym typeface="+mn-ea"/>
                </a:endParaRPr>
              </a:p>
            </p:txBody>
          </p:sp>
        </p:grpSp>
        <p:cxnSp>
          <p:nvCxnSpPr>
            <p:cNvPr id="36" name="直接连接符 35"/>
            <p:cNvCxnSpPr/>
            <p:nvPr>
              <p:custDataLst>
                <p:tags r:id="rId5"/>
              </p:custDataLst>
            </p:nvPr>
          </p:nvCxnSpPr>
          <p:spPr>
            <a:xfrm>
              <a:off x="8792" y="4106"/>
              <a:ext cx="0" cy="4673"/>
            </a:xfrm>
            <a:prstGeom prst="line">
              <a:avLst/>
            </a:prstGeom>
            <a:ln w="38100">
              <a:solidFill>
                <a:srgbClr val="FA90A7"/>
              </a:solidFill>
            </a:ln>
          </p:spPr>
          <p:style>
            <a:lnRef idx="1">
              <a:schemeClr val="accent1"/>
            </a:lnRef>
            <a:fillRef idx="0">
              <a:schemeClr val="accent1"/>
            </a:fillRef>
            <a:effectRef idx="0">
              <a:schemeClr val="accent1"/>
            </a:effectRef>
            <a:fontRef idx="minor">
              <a:schemeClr val="tx1"/>
            </a:fontRef>
          </p:style>
        </p:cxnSp>
        <p:sp>
          <p:nvSpPr>
            <p:cNvPr id="38" name="椭圆 37"/>
            <p:cNvSpPr/>
            <p:nvPr>
              <p:custDataLst>
                <p:tags r:id="rId6"/>
              </p:custDataLst>
            </p:nvPr>
          </p:nvSpPr>
          <p:spPr>
            <a:xfrm>
              <a:off x="8224" y="5497"/>
              <a:ext cx="1137" cy="1138"/>
            </a:xfrm>
            <a:prstGeom prst="ellipse">
              <a:avLst/>
            </a:prstGeom>
            <a:solidFill>
              <a:srgbClr val="FA9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sp>
          <p:nvSpPr>
            <p:cNvPr id="42" name="椭圆 41"/>
            <p:cNvSpPr/>
            <p:nvPr>
              <p:custDataLst>
                <p:tags r:id="rId7"/>
              </p:custDataLst>
            </p:nvPr>
          </p:nvSpPr>
          <p:spPr>
            <a:xfrm>
              <a:off x="8223" y="7859"/>
              <a:ext cx="1137" cy="1138"/>
            </a:xfrm>
            <a:prstGeom prst="ellipse">
              <a:avLst/>
            </a:prstGeom>
            <a:solidFill>
              <a:srgbClr val="64B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b="1" dirty="0">
                <a:solidFill>
                  <a:srgbClr val="864B25"/>
                </a:solidFill>
                <a:latin typeface="思源宋体" panose="02020400000000000000" charset="-122"/>
                <a:ea typeface="思源宋体" panose="02020400000000000000" charset="-122"/>
                <a:cs typeface="思源宋体" panose="02020400000000000000" charset="-122"/>
              </a:endParaRPr>
            </a:p>
          </p:txBody>
        </p:sp>
        <p:pic>
          <p:nvPicPr>
            <p:cNvPr id="60" name="图片 59" descr="D:\千图网\文艺读书\IMG_3473.jpgIMG_3473"/>
            <p:cNvPicPr>
              <a:picLocks noChangeAspect="1"/>
            </p:cNvPicPr>
            <p:nvPr/>
          </p:nvPicPr>
          <p:blipFill>
            <a:blip r:embed="rId8"/>
            <a:srcRect/>
            <a:stretch>
              <a:fillRect/>
            </a:stretch>
          </p:blipFill>
          <p:spPr>
            <a:xfrm>
              <a:off x="2377" y="2865"/>
              <a:ext cx="4337" cy="6363"/>
            </a:xfrm>
            <a:prstGeom prst="roundRect">
              <a:avLst/>
            </a:prstGeom>
          </p:spPr>
        </p:pic>
        <p:sp>
          <p:nvSpPr>
            <p:cNvPr id="61" name="kennel_317432"/>
            <p:cNvSpPr>
              <a:spLocks noChangeAspect="1"/>
            </p:cNvSpPr>
            <p:nvPr>
              <p:custDataLst>
                <p:tags r:id="rId9"/>
              </p:custDataLst>
            </p:nvPr>
          </p:nvSpPr>
          <p:spPr bwMode="auto">
            <a:xfrm>
              <a:off x="8399" y="3172"/>
              <a:ext cx="784" cy="732"/>
            </a:xfrm>
            <a:custGeom>
              <a:avLst/>
              <a:gdLst>
                <a:gd name="connsiteX0" fmla="*/ 303778 w 607599"/>
                <a:gd name="connsiteY0" fmla="*/ 357806 h 567281"/>
                <a:gd name="connsiteX1" fmla="*/ 253668 w 607599"/>
                <a:gd name="connsiteY1" fmla="*/ 407842 h 567281"/>
                <a:gd name="connsiteX2" fmla="*/ 253668 w 607599"/>
                <a:gd name="connsiteY2" fmla="*/ 527732 h 567281"/>
                <a:gd name="connsiteX3" fmla="*/ 353887 w 607599"/>
                <a:gd name="connsiteY3" fmla="*/ 527732 h 567281"/>
                <a:gd name="connsiteX4" fmla="*/ 353887 w 607599"/>
                <a:gd name="connsiteY4" fmla="*/ 407842 h 567281"/>
                <a:gd name="connsiteX5" fmla="*/ 303778 w 607599"/>
                <a:gd name="connsiteY5" fmla="*/ 357806 h 567281"/>
                <a:gd name="connsiteX6" fmla="*/ 233911 w 607599"/>
                <a:gd name="connsiteY6" fmla="*/ 200553 h 567281"/>
                <a:gd name="connsiteX7" fmla="*/ 373734 w 607599"/>
                <a:gd name="connsiteY7" fmla="*/ 200553 h 567281"/>
                <a:gd name="connsiteX8" fmla="*/ 393581 w 607599"/>
                <a:gd name="connsiteY8" fmla="*/ 220302 h 567281"/>
                <a:gd name="connsiteX9" fmla="*/ 373734 w 607599"/>
                <a:gd name="connsiteY9" fmla="*/ 240140 h 567281"/>
                <a:gd name="connsiteX10" fmla="*/ 233911 w 607599"/>
                <a:gd name="connsiteY10" fmla="*/ 240140 h 567281"/>
                <a:gd name="connsiteX11" fmla="*/ 214063 w 607599"/>
                <a:gd name="connsiteY11" fmla="*/ 220302 h 567281"/>
                <a:gd name="connsiteX12" fmla="*/ 233911 w 607599"/>
                <a:gd name="connsiteY12" fmla="*/ 200553 h 567281"/>
                <a:gd name="connsiteX13" fmla="*/ 303778 w 607599"/>
                <a:gd name="connsiteY13" fmla="*/ 46392 h 567281"/>
                <a:gd name="connsiteX14" fmla="*/ 152915 w 607599"/>
                <a:gd name="connsiteY14" fmla="*/ 182191 h 567281"/>
                <a:gd name="connsiteX15" fmla="*/ 152915 w 607599"/>
                <a:gd name="connsiteY15" fmla="*/ 527732 h 567281"/>
                <a:gd name="connsiteX16" fmla="*/ 214061 w 607599"/>
                <a:gd name="connsiteY16" fmla="*/ 527732 h 567281"/>
                <a:gd name="connsiteX17" fmla="*/ 214061 w 607599"/>
                <a:gd name="connsiteY17" fmla="*/ 407842 h 567281"/>
                <a:gd name="connsiteX18" fmla="*/ 303778 w 607599"/>
                <a:gd name="connsiteY18" fmla="*/ 318257 h 567281"/>
                <a:gd name="connsiteX19" fmla="*/ 393583 w 607599"/>
                <a:gd name="connsiteY19" fmla="*/ 407842 h 567281"/>
                <a:gd name="connsiteX20" fmla="*/ 393583 w 607599"/>
                <a:gd name="connsiteY20" fmla="*/ 527732 h 567281"/>
                <a:gd name="connsiteX21" fmla="*/ 454729 w 607599"/>
                <a:gd name="connsiteY21" fmla="*/ 527732 h 567281"/>
                <a:gd name="connsiteX22" fmla="*/ 454729 w 607599"/>
                <a:gd name="connsiteY22" fmla="*/ 182191 h 567281"/>
                <a:gd name="connsiteX23" fmla="*/ 303811 w 607599"/>
                <a:gd name="connsiteY23" fmla="*/ 0 h 567281"/>
                <a:gd name="connsiteX24" fmla="*/ 317039 w 607599"/>
                <a:gd name="connsiteY24" fmla="*/ 5066 h 567281"/>
                <a:gd name="connsiteX25" fmla="*/ 601053 w 607599"/>
                <a:gd name="connsiteY25" fmla="*/ 260489 h 567281"/>
                <a:gd name="connsiteX26" fmla="*/ 602477 w 607599"/>
                <a:gd name="connsiteY26" fmla="*/ 288485 h 567281"/>
                <a:gd name="connsiteX27" fmla="*/ 574529 w 607599"/>
                <a:gd name="connsiteY27" fmla="*/ 289907 h 567281"/>
                <a:gd name="connsiteX28" fmla="*/ 494336 w 607599"/>
                <a:gd name="connsiteY28" fmla="*/ 217830 h 567281"/>
                <a:gd name="connsiteX29" fmla="*/ 494336 w 607599"/>
                <a:gd name="connsiteY29" fmla="*/ 547462 h 567281"/>
                <a:gd name="connsiteX30" fmla="*/ 474577 w 607599"/>
                <a:gd name="connsiteY30" fmla="*/ 567281 h 567281"/>
                <a:gd name="connsiteX31" fmla="*/ 133067 w 607599"/>
                <a:gd name="connsiteY31" fmla="*/ 567281 h 567281"/>
                <a:gd name="connsiteX32" fmla="*/ 113219 w 607599"/>
                <a:gd name="connsiteY32" fmla="*/ 547462 h 567281"/>
                <a:gd name="connsiteX33" fmla="*/ 113219 w 607599"/>
                <a:gd name="connsiteY33" fmla="*/ 217830 h 567281"/>
                <a:gd name="connsiteX34" fmla="*/ 33115 w 607599"/>
                <a:gd name="connsiteY34" fmla="*/ 289907 h 567281"/>
                <a:gd name="connsiteX35" fmla="*/ 5078 w 607599"/>
                <a:gd name="connsiteY35" fmla="*/ 288485 h 567281"/>
                <a:gd name="connsiteX36" fmla="*/ 6591 w 607599"/>
                <a:gd name="connsiteY36" fmla="*/ 260489 h 567281"/>
                <a:gd name="connsiteX37" fmla="*/ 290516 w 607599"/>
                <a:gd name="connsiteY37" fmla="*/ 5066 h 567281"/>
                <a:gd name="connsiteX38" fmla="*/ 303811 w 607599"/>
                <a:gd name="connsiteY38" fmla="*/ 0 h 567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7599" h="567281">
                  <a:moveTo>
                    <a:pt x="303778" y="357806"/>
                  </a:moveTo>
                  <a:cubicBezTo>
                    <a:pt x="276186" y="357806"/>
                    <a:pt x="253668" y="380291"/>
                    <a:pt x="253668" y="407842"/>
                  </a:cubicBezTo>
                  <a:lnTo>
                    <a:pt x="253668" y="527732"/>
                  </a:lnTo>
                  <a:lnTo>
                    <a:pt x="353887" y="527732"/>
                  </a:lnTo>
                  <a:lnTo>
                    <a:pt x="353887" y="407842"/>
                  </a:lnTo>
                  <a:cubicBezTo>
                    <a:pt x="353887" y="380291"/>
                    <a:pt x="331458" y="357806"/>
                    <a:pt x="303778" y="357806"/>
                  </a:cubicBezTo>
                  <a:close/>
                  <a:moveTo>
                    <a:pt x="233911" y="200553"/>
                  </a:moveTo>
                  <a:lnTo>
                    <a:pt x="373734" y="200553"/>
                  </a:lnTo>
                  <a:cubicBezTo>
                    <a:pt x="384681" y="200553"/>
                    <a:pt x="393581" y="209360"/>
                    <a:pt x="393581" y="220302"/>
                  </a:cubicBezTo>
                  <a:cubicBezTo>
                    <a:pt x="393581" y="231244"/>
                    <a:pt x="384681" y="240140"/>
                    <a:pt x="373734" y="240140"/>
                  </a:cubicBezTo>
                  <a:lnTo>
                    <a:pt x="233911" y="240140"/>
                  </a:lnTo>
                  <a:cubicBezTo>
                    <a:pt x="222963" y="240140"/>
                    <a:pt x="214063" y="231244"/>
                    <a:pt x="214063" y="220302"/>
                  </a:cubicBezTo>
                  <a:cubicBezTo>
                    <a:pt x="214063" y="209360"/>
                    <a:pt x="222963" y="200553"/>
                    <a:pt x="233911" y="200553"/>
                  </a:cubicBezTo>
                  <a:close/>
                  <a:moveTo>
                    <a:pt x="303778" y="46392"/>
                  </a:moveTo>
                  <a:lnTo>
                    <a:pt x="152915" y="182191"/>
                  </a:lnTo>
                  <a:lnTo>
                    <a:pt x="152915" y="527732"/>
                  </a:lnTo>
                  <a:lnTo>
                    <a:pt x="214061" y="527732"/>
                  </a:lnTo>
                  <a:lnTo>
                    <a:pt x="214061" y="407842"/>
                  </a:lnTo>
                  <a:cubicBezTo>
                    <a:pt x="214061" y="358428"/>
                    <a:pt x="254291" y="318257"/>
                    <a:pt x="303778" y="318257"/>
                  </a:cubicBezTo>
                  <a:cubicBezTo>
                    <a:pt x="353264" y="318257"/>
                    <a:pt x="393583" y="358428"/>
                    <a:pt x="393583" y="407842"/>
                  </a:cubicBezTo>
                  <a:lnTo>
                    <a:pt x="393583" y="527732"/>
                  </a:lnTo>
                  <a:lnTo>
                    <a:pt x="454729" y="527732"/>
                  </a:lnTo>
                  <a:lnTo>
                    <a:pt x="454729" y="182191"/>
                  </a:lnTo>
                  <a:close/>
                  <a:moveTo>
                    <a:pt x="303811" y="0"/>
                  </a:moveTo>
                  <a:cubicBezTo>
                    <a:pt x="308562" y="0"/>
                    <a:pt x="313301" y="1689"/>
                    <a:pt x="317039" y="5066"/>
                  </a:cubicBezTo>
                  <a:lnTo>
                    <a:pt x="601053" y="260489"/>
                  </a:lnTo>
                  <a:cubicBezTo>
                    <a:pt x="609152" y="267866"/>
                    <a:pt x="609864" y="280308"/>
                    <a:pt x="602477" y="288485"/>
                  </a:cubicBezTo>
                  <a:cubicBezTo>
                    <a:pt x="595178" y="296572"/>
                    <a:pt x="582629" y="297194"/>
                    <a:pt x="574529" y="289907"/>
                  </a:cubicBezTo>
                  <a:lnTo>
                    <a:pt x="494336" y="217830"/>
                  </a:lnTo>
                  <a:lnTo>
                    <a:pt x="494336" y="547462"/>
                  </a:lnTo>
                  <a:cubicBezTo>
                    <a:pt x="494336" y="558394"/>
                    <a:pt x="485525" y="567281"/>
                    <a:pt x="474577" y="567281"/>
                  </a:cubicBezTo>
                  <a:lnTo>
                    <a:pt x="133067" y="567281"/>
                  </a:lnTo>
                  <a:cubicBezTo>
                    <a:pt x="122119" y="567281"/>
                    <a:pt x="113219" y="558394"/>
                    <a:pt x="113219" y="547462"/>
                  </a:cubicBezTo>
                  <a:lnTo>
                    <a:pt x="113219" y="217830"/>
                  </a:lnTo>
                  <a:lnTo>
                    <a:pt x="33115" y="289907"/>
                  </a:lnTo>
                  <a:cubicBezTo>
                    <a:pt x="24926" y="297194"/>
                    <a:pt x="12466" y="296572"/>
                    <a:pt x="5078" y="288485"/>
                  </a:cubicBezTo>
                  <a:cubicBezTo>
                    <a:pt x="-2220" y="280308"/>
                    <a:pt x="-1597" y="267866"/>
                    <a:pt x="6591" y="260489"/>
                  </a:cubicBezTo>
                  <a:lnTo>
                    <a:pt x="290516" y="5066"/>
                  </a:lnTo>
                  <a:cubicBezTo>
                    <a:pt x="294299" y="1689"/>
                    <a:pt x="299060" y="0"/>
                    <a:pt x="303811" y="0"/>
                  </a:cubicBezTo>
                  <a:close/>
                </a:path>
              </a:pathLst>
            </a:custGeom>
            <a:solidFill>
              <a:schemeClr val="bg2"/>
            </a:solidFill>
            <a:ln>
              <a:noFill/>
            </a:ln>
          </p:spPr>
        </p:sp>
        <p:sp>
          <p:nvSpPr>
            <p:cNvPr id="62" name="kennel_317432"/>
            <p:cNvSpPr>
              <a:spLocks noChangeAspect="1"/>
            </p:cNvSpPr>
            <p:nvPr>
              <p:custDataLst>
                <p:tags r:id="rId10"/>
              </p:custDataLst>
            </p:nvPr>
          </p:nvSpPr>
          <p:spPr bwMode="auto">
            <a:xfrm>
              <a:off x="8399" y="5764"/>
              <a:ext cx="784" cy="602"/>
            </a:xfrm>
            <a:custGeom>
              <a:avLst/>
              <a:gdLst>
                <a:gd name="connsiteX0" fmla="*/ 215557 w 607599"/>
                <a:gd name="connsiteY0" fmla="*/ 220298 h 466367"/>
                <a:gd name="connsiteX1" fmla="*/ 157174 w 607599"/>
                <a:gd name="connsiteY1" fmla="*/ 278594 h 466367"/>
                <a:gd name="connsiteX2" fmla="*/ 157174 w 607599"/>
                <a:gd name="connsiteY2" fmla="*/ 440507 h 466367"/>
                <a:gd name="connsiteX3" fmla="*/ 273941 w 607599"/>
                <a:gd name="connsiteY3" fmla="*/ 440507 h 466367"/>
                <a:gd name="connsiteX4" fmla="*/ 273941 w 607599"/>
                <a:gd name="connsiteY4" fmla="*/ 278594 h 466367"/>
                <a:gd name="connsiteX5" fmla="*/ 215557 w 607599"/>
                <a:gd name="connsiteY5" fmla="*/ 220298 h 466367"/>
                <a:gd name="connsiteX6" fmla="*/ 390708 w 607599"/>
                <a:gd name="connsiteY6" fmla="*/ 188395 h 466367"/>
                <a:gd name="connsiteX7" fmla="*/ 390708 w 607599"/>
                <a:gd name="connsiteY7" fmla="*/ 440507 h 466367"/>
                <a:gd name="connsiteX8" fmla="*/ 500978 w 607599"/>
                <a:gd name="connsiteY8" fmla="*/ 440507 h 466367"/>
                <a:gd name="connsiteX9" fmla="*/ 500978 w 607599"/>
                <a:gd name="connsiteY9" fmla="*/ 206880 h 466367"/>
                <a:gd name="connsiteX10" fmla="*/ 416162 w 607599"/>
                <a:gd name="connsiteY10" fmla="*/ 206880 h 466367"/>
                <a:gd name="connsiteX11" fmla="*/ 407529 w 607599"/>
                <a:gd name="connsiteY11" fmla="*/ 203503 h 466367"/>
                <a:gd name="connsiteX12" fmla="*/ 196339 w 607599"/>
                <a:gd name="connsiteY12" fmla="*/ 138097 h 466367"/>
                <a:gd name="connsiteX13" fmla="*/ 286903 w 607599"/>
                <a:gd name="connsiteY13" fmla="*/ 138097 h 466367"/>
                <a:gd name="connsiteX14" fmla="*/ 299802 w 607599"/>
                <a:gd name="connsiteY14" fmla="*/ 151055 h 466367"/>
                <a:gd name="connsiteX15" fmla="*/ 286903 w 607599"/>
                <a:gd name="connsiteY15" fmla="*/ 163924 h 466367"/>
                <a:gd name="connsiteX16" fmla="*/ 196339 w 607599"/>
                <a:gd name="connsiteY16" fmla="*/ 163924 h 466367"/>
                <a:gd name="connsiteX17" fmla="*/ 183440 w 607599"/>
                <a:gd name="connsiteY17" fmla="*/ 151055 h 466367"/>
                <a:gd name="connsiteX18" fmla="*/ 196339 w 607599"/>
                <a:gd name="connsiteY18" fmla="*/ 138097 h 466367"/>
                <a:gd name="connsiteX19" fmla="*/ 143353 w 607599"/>
                <a:gd name="connsiteY19" fmla="*/ 138097 h 466367"/>
                <a:gd name="connsiteX20" fmla="*/ 146380 w 607599"/>
                <a:gd name="connsiteY20" fmla="*/ 138097 h 466367"/>
                <a:gd name="connsiteX21" fmla="*/ 159377 w 607599"/>
                <a:gd name="connsiteY21" fmla="*/ 151055 h 466367"/>
                <a:gd name="connsiteX22" fmla="*/ 146380 w 607599"/>
                <a:gd name="connsiteY22" fmla="*/ 163924 h 466367"/>
                <a:gd name="connsiteX23" fmla="*/ 143353 w 607599"/>
                <a:gd name="connsiteY23" fmla="*/ 163924 h 466367"/>
                <a:gd name="connsiteX24" fmla="*/ 130445 w 607599"/>
                <a:gd name="connsiteY24" fmla="*/ 151055 h 466367"/>
                <a:gd name="connsiteX25" fmla="*/ 143353 w 607599"/>
                <a:gd name="connsiteY25" fmla="*/ 138097 h 466367"/>
                <a:gd name="connsiteX26" fmla="*/ 215468 w 607599"/>
                <a:gd name="connsiteY26" fmla="*/ 30392 h 466367"/>
                <a:gd name="connsiteX27" fmla="*/ 66305 w 607599"/>
                <a:gd name="connsiteY27" fmla="*/ 163424 h 466367"/>
                <a:gd name="connsiteX28" fmla="*/ 66305 w 607599"/>
                <a:gd name="connsiteY28" fmla="*/ 440507 h 466367"/>
                <a:gd name="connsiteX29" fmla="*/ 131186 w 607599"/>
                <a:gd name="connsiteY29" fmla="*/ 440507 h 466367"/>
                <a:gd name="connsiteX30" fmla="*/ 131186 w 607599"/>
                <a:gd name="connsiteY30" fmla="*/ 278594 h 466367"/>
                <a:gd name="connsiteX31" fmla="*/ 215557 w 607599"/>
                <a:gd name="connsiteY31" fmla="*/ 194349 h 466367"/>
                <a:gd name="connsiteX32" fmla="*/ 299840 w 607599"/>
                <a:gd name="connsiteY32" fmla="*/ 278594 h 466367"/>
                <a:gd name="connsiteX33" fmla="*/ 299840 w 607599"/>
                <a:gd name="connsiteY33" fmla="*/ 440507 h 466367"/>
                <a:gd name="connsiteX34" fmla="*/ 364720 w 607599"/>
                <a:gd name="connsiteY34" fmla="*/ 440507 h 466367"/>
                <a:gd name="connsiteX35" fmla="*/ 364720 w 607599"/>
                <a:gd name="connsiteY35" fmla="*/ 165024 h 466367"/>
                <a:gd name="connsiteX36" fmla="*/ 343182 w 607599"/>
                <a:gd name="connsiteY36" fmla="*/ 25949 h 466367"/>
                <a:gd name="connsiteX37" fmla="*/ 513260 w 607599"/>
                <a:gd name="connsiteY37" fmla="*/ 180931 h 466367"/>
                <a:gd name="connsiteX38" fmla="*/ 561141 w 607599"/>
                <a:gd name="connsiteY38" fmla="*/ 180931 h 466367"/>
                <a:gd name="connsiteX39" fmla="*/ 391064 w 607599"/>
                <a:gd name="connsiteY39" fmla="*/ 25949 h 466367"/>
                <a:gd name="connsiteX40" fmla="*/ 249288 w 607599"/>
                <a:gd name="connsiteY40" fmla="*/ 25949 h 466367"/>
                <a:gd name="connsiteX41" fmla="*/ 421146 w 607599"/>
                <a:gd name="connsiteY41" fmla="*/ 180931 h 466367"/>
                <a:gd name="connsiteX42" fmla="*/ 474723 w 607599"/>
                <a:gd name="connsiteY42" fmla="*/ 180931 h 466367"/>
                <a:gd name="connsiteX43" fmla="*/ 304646 w 607599"/>
                <a:gd name="connsiteY43" fmla="*/ 25949 h 466367"/>
                <a:gd name="connsiteX44" fmla="*/ 215557 w 607599"/>
                <a:gd name="connsiteY44" fmla="*/ 0 h 466367"/>
                <a:gd name="connsiteX45" fmla="*/ 396137 w 607599"/>
                <a:gd name="connsiteY45" fmla="*/ 0 h 466367"/>
                <a:gd name="connsiteX46" fmla="*/ 404859 w 607599"/>
                <a:gd name="connsiteY46" fmla="*/ 3377 h 466367"/>
                <a:gd name="connsiteX47" fmla="*/ 603327 w 607599"/>
                <a:gd name="connsiteY47" fmla="*/ 184396 h 466367"/>
                <a:gd name="connsiteX48" fmla="*/ 606709 w 607599"/>
                <a:gd name="connsiteY48" fmla="*/ 198615 h 466367"/>
                <a:gd name="connsiteX49" fmla="*/ 594605 w 607599"/>
                <a:gd name="connsiteY49" fmla="*/ 206880 h 466367"/>
                <a:gd name="connsiteX50" fmla="*/ 526966 w 607599"/>
                <a:gd name="connsiteY50" fmla="*/ 206880 h 466367"/>
                <a:gd name="connsiteX51" fmla="*/ 526966 w 607599"/>
                <a:gd name="connsiteY51" fmla="*/ 440507 h 466367"/>
                <a:gd name="connsiteX52" fmla="*/ 564879 w 607599"/>
                <a:gd name="connsiteY52" fmla="*/ 440507 h 466367"/>
                <a:gd name="connsiteX53" fmla="*/ 577784 w 607599"/>
                <a:gd name="connsiteY53" fmla="*/ 453482 h 466367"/>
                <a:gd name="connsiteX54" fmla="*/ 564879 w 607599"/>
                <a:gd name="connsiteY54" fmla="*/ 466367 h 466367"/>
                <a:gd name="connsiteX55" fmla="*/ 53401 w 607599"/>
                <a:gd name="connsiteY55" fmla="*/ 466367 h 466367"/>
                <a:gd name="connsiteX56" fmla="*/ 40407 w 607599"/>
                <a:gd name="connsiteY56" fmla="*/ 453482 h 466367"/>
                <a:gd name="connsiteX57" fmla="*/ 40407 w 607599"/>
                <a:gd name="connsiteY57" fmla="*/ 186618 h 466367"/>
                <a:gd name="connsiteX58" fmla="*/ 21628 w 607599"/>
                <a:gd name="connsiteY58" fmla="*/ 203325 h 466367"/>
                <a:gd name="connsiteX59" fmla="*/ 12995 w 607599"/>
                <a:gd name="connsiteY59" fmla="*/ 206613 h 466367"/>
                <a:gd name="connsiteX60" fmla="*/ 3294 w 607599"/>
                <a:gd name="connsiteY60" fmla="*/ 202347 h 466367"/>
                <a:gd name="connsiteX61" fmla="*/ 4362 w 607599"/>
                <a:gd name="connsiteY61" fmla="*/ 184041 h 466367"/>
                <a:gd name="connsiteX62" fmla="*/ 206924 w 607599"/>
                <a:gd name="connsiteY62" fmla="*/ 3288 h 466367"/>
                <a:gd name="connsiteX63" fmla="*/ 215557 w 607599"/>
                <a:gd name="connsiteY63" fmla="*/ 0 h 46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07599" h="466367">
                  <a:moveTo>
                    <a:pt x="215557" y="220298"/>
                  </a:moveTo>
                  <a:cubicBezTo>
                    <a:pt x="183339" y="220298"/>
                    <a:pt x="157174" y="246425"/>
                    <a:pt x="157174" y="278594"/>
                  </a:cubicBezTo>
                  <a:lnTo>
                    <a:pt x="157174" y="440507"/>
                  </a:lnTo>
                  <a:lnTo>
                    <a:pt x="273941" y="440507"/>
                  </a:lnTo>
                  <a:lnTo>
                    <a:pt x="273941" y="278594"/>
                  </a:lnTo>
                  <a:cubicBezTo>
                    <a:pt x="273941" y="246425"/>
                    <a:pt x="247775" y="220298"/>
                    <a:pt x="215557" y="220298"/>
                  </a:cubicBezTo>
                  <a:close/>
                  <a:moveTo>
                    <a:pt x="390708" y="188395"/>
                  </a:moveTo>
                  <a:lnTo>
                    <a:pt x="390708" y="440507"/>
                  </a:lnTo>
                  <a:lnTo>
                    <a:pt x="500978" y="440507"/>
                  </a:lnTo>
                  <a:lnTo>
                    <a:pt x="500978" y="206880"/>
                  </a:lnTo>
                  <a:lnTo>
                    <a:pt x="416162" y="206880"/>
                  </a:lnTo>
                  <a:cubicBezTo>
                    <a:pt x="412958" y="206880"/>
                    <a:pt x="409843" y="205724"/>
                    <a:pt x="407529" y="203503"/>
                  </a:cubicBezTo>
                  <a:close/>
                  <a:moveTo>
                    <a:pt x="196339" y="138097"/>
                  </a:moveTo>
                  <a:lnTo>
                    <a:pt x="286903" y="138097"/>
                  </a:lnTo>
                  <a:cubicBezTo>
                    <a:pt x="294019" y="138097"/>
                    <a:pt x="299802" y="143866"/>
                    <a:pt x="299802" y="151055"/>
                  </a:cubicBezTo>
                  <a:cubicBezTo>
                    <a:pt x="299802" y="158155"/>
                    <a:pt x="294019" y="163924"/>
                    <a:pt x="286903" y="163924"/>
                  </a:cubicBezTo>
                  <a:lnTo>
                    <a:pt x="196339" y="163924"/>
                  </a:lnTo>
                  <a:cubicBezTo>
                    <a:pt x="189223" y="163924"/>
                    <a:pt x="183440" y="158155"/>
                    <a:pt x="183440" y="151055"/>
                  </a:cubicBezTo>
                  <a:cubicBezTo>
                    <a:pt x="183440" y="143866"/>
                    <a:pt x="189223" y="138097"/>
                    <a:pt x="196339" y="138097"/>
                  </a:cubicBezTo>
                  <a:close/>
                  <a:moveTo>
                    <a:pt x="143353" y="138097"/>
                  </a:moveTo>
                  <a:lnTo>
                    <a:pt x="146380" y="138097"/>
                  </a:lnTo>
                  <a:cubicBezTo>
                    <a:pt x="153591" y="138097"/>
                    <a:pt x="159377" y="143866"/>
                    <a:pt x="159377" y="151055"/>
                  </a:cubicBezTo>
                  <a:cubicBezTo>
                    <a:pt x="159377" y="158155"/>
                    <a:pt x="153591" y="163924"/>
                    <a:pt x="146380" y="163924"/>
                  </a:cubicBezTo>
                  <a:lnTo>
                    <a:pt x="143353" y="163924"/>
                  </a:lnTo>
                  <a:cubicBezTo>
                    <a:pt x="136231" y="163924"/>
                    <a:pt x="130445" y="158155"/>
                    <a:pt x="130445" y="151055"/>
                  </a:cubicBezTo>
                  <a:cubicBezTo>
                    <a:pt x="130445" y="143866"/>
                    <a:pt x="136231" y="138097"/>
                    <a:pt x="143353" y="138097"/>
                  </a:cubicBezTo>
                  <a:close/>
                  <a:moveTo>
                    <a:pt x="215468" y="30392"/>
                  </a:moveTo>
                  <a:lnTo>
                    <a:pt x="66305" y="163424"/>
                  </a:lnTo>
                  <a:lnTo>
                    <a:pt x="66305" y="440507"/>
                  </a:lnTo>
                  <a:lnTo>
                    <a:pt x="131186" y="440507"/>
                  </a:lnTo>
                  <a:lnTo>
                    <a:pt x="131186" y="278594"/>
                  </a:lnTo>
                  <a:cubicBezTo>
                    <a:pt x="131186" y="232117"/>
                    <a:pt x="169011" y="194349"/>
                    <a:pt x="215557" y="194349"/>
                  </a:cubicBezTo>
                  <a:cubicBezTo>
                    <a:pt x="262015" y="194349"/>
                    <a:pt x="299840" y="232117"/>
                    <a:pt x="299840" y="278594"/>
                  </a:cubicBezTo>
                  <a:lnTo>
                    <a:pt x="299840" y="440507"/>
                  </a:lnTo>
                  <a:lnTo>
                    <a:pt x="364720" y="440507"/>
                  </a:lnTo>
                  <a:lnTo>
                    <a:pt x="364720" y="165024"/>
                  </a:lnTo>
                  <a:close/>
                  <a:moveTo>
                    <a:pt x="343182" y="25949"/>
                  </a:moveTo>
                  <a:lnTo>
                    <a:pt x="513260" y="180931"/>
                  </a:lnTo>
                  <a:lnTo>
                    <a:pt x="561141" y="180931"/>
                  </a:lnTo>
                  <a:lnTo>
                    <a:pt x="391064" y="25949"/>
                  </a:lnTo>
                  <a:close/>
                  <a:moveTo>
                    <a:pt x="249288" y="25949"/>
                  </a:moveTo>
                  <a:lnTo>
                    <a:pt x="421146" y="180931"/>
                  </a:lnTo>
                  <a:lnTo>
                    <a:pt x="474723" y="180931"/>
                  </a:lnTo>
                  <a:lnTo>
                    <a:pt x="304646" y="25949"/>
                  </a:lnTo>
                  <a:close/>
                  <a:moveTo>
                    <a:pt x="215557" y="0"/>
                  </a:moveTo>
                  <a:lnTo>
                    <a:pt x="396137" y="0"/>
                  </a:lnTo>
                  <a:cubicBezTo>
                    <a:pt x="399341" y="0"/>
                    <a:pt x="402456" y="1244"/>
                    <a:pt x="404859" y="3377"/>
                  </a:cubicBezTo>
                  <a:lnTo>
                    <a:pt x="603327" y="184396"/>
                  </a:lnTo>
                  <a:cubicBezTo>
                    <a:pt x="607332" y="187951"/>
                    <a:pt x="608667" y="193639"/>
                    <a:pt x="606709" y="198615"/>
                  </a:cubicBezTo>
                  <a:cubicBezTo>
                    <a:pt x="604751" y="203591"/>
                    <a:pt x="599945" y="206880"/>
                    <a:pt x="594605" y="206880"/>
                  </a:cubicBezTo>
                  <a:lnTo>
                    <a:pt x="526966" y="206880"/>
                  </a:lnTo>
                  <a:lnTo>
                    <a:pt x="526966" y="440507"/>
                  </a:lnTo>
                  <a:lnTo>
                    <a:pt x="564879" y="440507"/>
                  </a:lnTo>
                  <a:cubicBezTo>
                    <a:pt x="571999" y="440507"/>
                    <a:pt x="577784" y="446284"/>
                    <a:pt x="577784" y="453482"/>
                  </a:cubicBezTo>
                  <a:cubicBezTo>
                    <a:pt x="577784" y="460591"/>
                    <a:pt x="571999" y="466367"/>
                    <a:pt x="564879" y="466367"/>
                  </a:cubicBezTo>
                  <a:lnTo>
                    <a:pt x="53401" y="466367"/>
                  </a:lnTo>
                  <a:cubicBezTo>
                    <a:pt x="46192" y="466367"/>
                    <a:pt x="40407" y="460591"/>
                    <a:pt x="40407" y="453482"/>
                  </a:cubicBezTo>
                  <a:lnTo>
                    <a:pt x="40407" y="186618"/>
                  </a:lnTo>
                  <a:lnTo>
                    <a:pt x="21628" y="203325"/>
                  </a:lnTo>
                  <a:cubicBezTo>
                    <a:pt x="19136" y="205547"/>
                    <a:pt x="16021" y="206613"/>
                    <a:pt x="12995" y="206613"/>
                  </a:cubicBezTo>
                  <a:cubicBezTo>
                    <a:pt x="9435" y="206613"/>
                    <a:pt x="5875" y="205191"/>
                    <a:pt x="3294" y="202347"/>
                  </a:cubicBezTo>
                  <a:cubicBezTo>
                    <a:pt x="-1512" y="197015"/>
                    <a:pt x="-978" y="188840"/>
                    <a:pt x="4362" y="184041"/>
                  </a:cubicBezTo>
                  <a:lnTo>
                    <a:pt x="206924" y="3288"/>
                  </a:lnTo>
                  <a:cubicBezTo>
                    <a:pt x="209327" y="1155"/>
                    <a:pt x="212442" y="0"/>
                    <a:pt x="215557" y="0"/>
                  </a:cubicBezTo>
                  <a:close/>
                </a:path>
              </a:pathLst>
            </a:custGeom>
            <a:solidFill>
              <a:schemeClr val="bg2"/>
            </a:solidFill>
            <a:ln>
              <a:noFill/>
            </a:ln>
          </p:spPr>
          <p:txBody>
            <a:bodyPr/>
            <a:p>
              <a:endParaRPr lang="zh-CN" altLang="en-US">
                <a:latin typeface="思源宋体" panose="02020400000000000000" charset="-122"/>
                <a:ea typeface="思源宋体" panose="02020400000000000000" charset="-122"/>
                <a:cs typeface="思源宋体" panose="02020400000000000000" charset="-122"/>
              </a:endParaRPr>
            </a:p>
          </p:txBody>
        </p:sp>
        <p:pic>
          <p:nvPicPr>
            <p:cNvPr id="63" name="图片 62" descr="303b32313534303137323bb7bfd7d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8443" y="8035"/>
              <a:ext cx="696" cy="696"/>
            </a:xfrm>
            <a:prstGeom prst="rect">
              <a:avLst/>
            </a:prstGeom>
          </p:spPr>
        </p:pic>
      </p:grpSp>
    </p:spTree>
    <p:custDataLst>
      <p:tags r:id="rId14"/>
    </p:custDataLst>
  </p:cSld>
  <p:clrMapOvr>
    <a:masterClrMapping/>
  </p:clrMapOvr>
  <p:transition advTm="2000">
    <p:check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afterEffect">
                                  <p:stCondLst>
                                    <p:cond delay="0"/>
                                  </p:stCondLst>
                                  <p:childTnLst>
                                    <p:set>
                                      <p:cBhvr>
                                        <p:cTn id="6" dur="500" fill="hold">
                                          <p:stCondLst>
                                            <p:cond delay="0"/>
                                          </p:stCondLst>
                                        </p:cTn>
                                        <p:tgtEl>
                                          <p:spTgt spid="31"/>
                                        </p:tgtEl>
                                        <p:attrNameLst>
                                          <p:attrName>style.visibility</p:attrName>
                                        </p:attrNameLst>
                                      </p:cBhvr>
                                      <p:to>
                                        <p:strVal val="visible"/>
                                      </p:to>
                                    </p:set>
                                    <p:animEffect transition="in" filter="box(in)">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782820" y="484505"/>
            <a:ext cx="2626360" cy="645160"/>
          </a:xfrm>
          <a:prstGeom prst="rect">
            <a:avLst/>
          </a:prstGeom>
          <a:noFill/>
        </p:spPr>
        <p:txBody>
          <a:bodyPr wrap="square" rtlCol="0">
            <a:spAutoFit/>
          </a:bodyPr>
          <a:p>
            <a:pPr algn="ct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功能</a:t>
            </a:r>
            <a:r>
              <a:rPr lang="zh-CN" altLang="en-US" sz="3600">
                <a:solidFill>
                  <a:srgbClr val="FA90A7"/>
                </a:solidFill>
                <a:latin typeface="Arial" panose="020B0604020202020204" pitchFamily="34" charset="0"/>
                <a:ea typeface="幼圆" panose="02010509060101010101" charset="-122"/>
                <a:cs typeface="思源黑体 CN Bold" panose="020B0800000000000000" charset="-122"/>
              </a:rPr>
              <a:t>概览</a:t>
            </a:r>
            <a:endParaRPr lang="zh-CN" altLang="en-US" sz="3600">
              <a:solidFill>
                <a:srgbClr val="FA90A7"/>
              </a:solidFill>
              <a:latin typeface="Arial" panose="020B0604020202020204" pitchFamily="34" charset="0"/>
              <a:ea typeface="幼圆" panose="02010509060101010101" charset="-122"/>
              <a:cs typeface="思源黑体 CN Bold" panose="020B0800000000000000" charset="-122"/>
            </a:endParaRPr>
          </a:p>
        </p:txBody>
      </p:sp>
      <p:cxnSp>
        <p:nvCxnSpPr>
          <p:cNvPr id="2" name="直接连接符 1"/>
          <p:cNvCxnSpPr/>
          <p:nvPr/>
        </p:nvCxnSpPr>
        <p:spPr>
          <a:xfrm>
            <a:off x="7142480"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97375" y="807085"/>
            <a:ext cx="577215" cy="0"/>
          </a:xfrm>
          <a:prstGeom prst="line">
            <a:avLst/>
          </a:prstGeom>
          <a:ln>
            <a:solidFill>
              <a:srgbClr val="FA90A7"/>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104265" y="1176020"/>
            <a:ext cx="9794240" cy="5056505"/>
          </a:xfrm>
          <a:prstGeom prst="rect">
            <a:avLst/>
          </a:prstGeom>
        </p:spPr>
        <p:txBody>
          <a:bodyPr>
            <a:noAutofit/>
          </a:bodyPr>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场景</a:t>
            </a:r>
            <a:r>
              <a:rPr lang="zh-CN" altLang="en-US" sz="2800">
                <a:latin typeface="幼圆" panose="02010509060101010101" charset="-122"/>
                <a:ea typeface="幼圆" panose="02010509060101010101" charset="-122"/>
                <a:cs typeface="幼圆" panose="02010509060101010101" charset="-122"/>
              </a:rPr>
              <a:t>：用户输入</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仓库所有者</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仓库名</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进行深度分析。</a:t>
            </a:r>
            <a:endParaRPr lang="zh-CN" altLang="en-US" sz="2800">
              <a:latin typeface="幼圆" panose="02010509060101010101" charset="-122"/>
              <a:ea typeface="幼圆" panose="02010509060101010101" charset="-122"/>
              <a:cs typeface="幼圆" panose="02010509060101010101" charset="-122"/>
            </a:endParaRPr>
          </a:p>
          <a:p>
            <a:pPr marL="914400" indent="-228600" algn="just" defTabSz="266700">
              <a:spcBef>
                <a:spcPts val="500"/>
              </a:spcBef>
              <a:spcAft>
                <a:spcPts val="500"/>
              </a:spcAft>
              <a:buFont typeface="Symbol" panose="05050102010706020507"/>
              <a:buChar char=""/>
            </a:pPr>
            <a:r>
              <a:rPr lang="zh-CN" altLang="en-US" sz="2800" b="1">
                <a:latin typeface="幼圆" panose="02010509060101010101" charset="-122"/>
                <a:ea typeface="幼圆" panose="02010509060101010101" charset="-122"/>
                <a:cs typeface="幼圆" panose="02010509060101010101" charset="-122"/>
              </a:rPr>
              <a:t>功能</a:t>
            </a:r>
            <a:r>
              <a:rPr lang="zh-CN" altLang="en-US" sz="2800">
                <a:latin typeface="幼圆" panose="02010509060101010101" charset="-122"/>
                <a:ea typeface="幼圆" panose="02010509060101010101" charset="-122"/>
                <a:cs typeface="幼圆" panose="02010509060101010101" charset="-122"/>
              </a:rPr>
              <a:t>：</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en-US" altLang="zh-CN" sz="2800" b="1">
                <a:latin typeface="幼圆" panose="02010509060101010101" charset="-122"/>
                <a:ea typeface="幼圆" panose="02010509060101010101" charset="-122"/>
                <a:cs typeface="幼圆" panose="02010509060101010101" charset="-122"/>
              </a:rPr>
              <a:t>G6 </a:t>
            </a:r>
            <a:r>
              <a:rPr lang="zh-CN" altLang="en-US" sz="2800" b="1">
                <a:latin typeface="幼圆" panose="02010509060101010101" charset="-122"/>
                <a:ea typeface="幼圆" panose="02010509060101010101" charset="-122"/>
                <a:cs typeface="幼圆" panose="02010509060101010101" charset="-122"/>
              </a:rPr>
              <a:t>可缩放交互式图谱</a:t>
            </a:r>
            <a:r>
              <a:rPr lang="zh-CN" altLang="en-US" sz="2800">
                <a:latin typeface="幼圆" panose="02010509060101010101" charset="-122"/>
                <a:ea typeface="幼圆" panose="02010509060101010101" charset="-122"/>
                <a:cs typeface="幼圆" panose="02010509060101010101" charset="-122"/>
              </a:rPr>
              <a:t>：节点颜色代表风险等级（红</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高危，绿</a:t>
            </a:r>
            <a:r>
              <a:rPr lang="en-US" altLang="zh-CN" sz="2800">
                <a:latin typeface="幼圆" panose="02010509060101010101" charset="-122"/>
                <a:ea typeface="幼圆" panose="02010509060101010101" charset="-122"/>
                <a:cs typeface="幼圆" panose="02010509060101010101" charset="-122"/>
              </a:rPr>
              <a:t>=</a:t>
            </a:r>
            <a:r>
              <a:rPr lang="zh-CN" altLang="en-US" sz="2800">
                <a:latin typeface="幼圆" panose="02010509060101010101" charset="-122"/>
                <a:ea typeface="幼圆" panose="02010509060101010101" charset="-122"/>
                <a:cs typeface="幼圆" panose="02010509060101010101" charset="-122"/>
              </a:rPr>
              <a:t>安全），边代表依赖关系。</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六维能力雷达</a:t>
            </a:r>
            <a:r>
              <a:rPr lang="zh-CN" altLang="en-US" sz="2800">
                <a:latin typeface="幼圆" panose="02010509060101010101" charset="-122"/>
                <a:ea typeface="幼圆" panose="02010509060101010101" charset="-122"/>
                <a:cs typeface="幼圆" panose="02010509060101010101" charset="-122"/>
              </a:rPr>
              <a:t>：从活跃度、安全性、影响力等维度量化项目健康度。</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风险演化趋势图</a:t>
            </a:r>
            <a:r>
              <a:rPr lang="zh-CN" altLang="en-US" sz="2800">
                <a:latin typeface="幼圆" panose="02010509060101010101" charset="-122"/>
                <a:ea typeface="幼圆" panose="02010509060101010101" charset="-122"/>
                <a:cs typeface="幼圆" panose="02010509060101010101" charset="-122"/>
              </a:rPr>
              <a:t>：展示项目过去 </a:t>
            </a:r>
            <a:r>
              <a:rPr lang="en-US" altLang="zh-CN" sz="2800">
                <a:latin typeface="幼圆" panose="02010509060101010101" charset="-122"/>
                <a:ea typeface="幼圆" panose="02010509060101010101" charset="-122"/>
                <a:cs typeface="幼圆" panose="02010509060101010101" charset="-122"/>
              </a:rPr>
              <a:t>6 </a:t>
            </a:r>
            <a:r>
              <a:rPr lang="zh-CN" altLang="en-US" sz="2800">
                <a:latin typeface="幼圆" panose="02010509060101010101" charset="-122"/>
                <a:ea typeface="幼圆" panose="02010509060101010101" charset="-122"/>
                <a:cs typeface="幼圆" panose="02010509060101010101" charset="-122"/>
              </a:rPr>
              <a:t>个月的风险波动。</a:t>
            </a:r>
            <a:endParaRPr lang="zh-CN" altLang="en-US" sz="2800">
              <a:latin typeface="幼圆" panose="02010509060101010101" charset="-122"/>
              <a:ea typeface="幼圆" panose="02010509060101010101" charset="-122"/>
              <a:cs typeface="幼圆" panose="02010509060101010101" charset="-122"/>
            </a:endParaRPr>
          </a:p>
          <a:p>
            <a:pPr marL="1828800" lvl="1" indent="-228600" algn="just" defTabSz="266700">
              <a:spcBef>
                <a:spcPts val="500"/>
              </a:spcBef>
              <a:spcAft>
                <a:spcPts val="500"/>
              </a:spcAft>
              <a:buFont typeface="Courier New" panose="02070309020205020404"/>
              <a:buChar char="o"/>
            </a:pPr>
            <a:r>
              <a:rPr lang="zh-CN" altLang="en-US" sz="2800" b="1">
                <a:latin typeface="幼圆" panose="02010509060101010101" charset="-122"/>
                <a:ea typeface="幼圆" panose="02010509060101010101" charset="-122"/>
                <a:cs typeface="幼圆" panose="02010509060101010101" charset="-122"/>
              </a:rPr>
              <a:t>风险分析报告</a:t>
            </a:r>
            <a:r>
              <a:rPr lang="zh-CN" altLang="en-US" sz="2800">
                <a:latin typeface="幼圆" panose="02010509060101010101" charset="-122"/>
                <a:ea typeface="幼圆" panose="02010509060101010101" charset="-122"/>
                <a:cs typeface="幼圆" panose="02010509060101010101" charset="-122"/>
              </a:rPr>
              <a:t>：用户可以一键下载对应仓库综合风险分析报告</a:t>
            </a:r>
            <a:endParaRPr lang="zh-CN" altLang="en-US" sz="2800">
              <a:latin typeface="幼圆" panose="02010509060101010101" charset="-122"/>
              <a:ea typeface="幼圆" panose="02010509060101010101" charset="-122"/>
              <a:cs typeface="幼圆" panose="02010509060101010101" charset="-122"/>
            </a:endParaRPr>
          </a:p>
          <a:p>
            <a:pPr marL="685800" indent="0" algn="just" defTabSz="266700">
              <a:spcBef>
                <a:spcPts val="500"/>
              </a:spcBef>
              <a:spcAft>
                <a:spcPts val="500"/>
              </a:spcAft>
              <a:buFont typeface="Symbol" panose="05050102010706020507"/>
              <a:buNone/>
            </a:pPr>
            <a:endParaRPr lang="zh-CN" altLang="en-US" sz="2800">
              <a:latin typeface="幼圆" panose="02010509060101010101" charset="-122"/>
              <a:ea typeface="幼圆" panose="02010509060101010101" charset="-122"/>
              <a:cs typeface="幼圆" panose="02010509060101010101" charset="-122"/>
            </a:endParaRPr>
          </a:p>
        </p:txBody>
      </p:sp>
    </p:spTree>
    <p:custDataLst>
      <p:tags r:id="rId1"/>
    </p:custDataLst>
  </p:cSld>
  <p:clrMapOvr>
    <a:masterClrMapping/>
  </p:clrMapOvr>
  <p:transition advTm="2000">
    <p:blinds dir="vert"/>
  </p:transition>
  <p:timing>
    <p:tnLst>
      <p:par>
        <p:cTn id="1" dur="indefinite" restart="never" nodeType="tmRoot"/>
      </p:par>
    </p:tnLst>
  </p:timing>
</p:sld>
</file>

<file path=ppt/tags/tag1.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p="http://schemas.openxmlformats.org/presentationml/2006/main">
  <p:tag name="KSO_WM_DIAGRAM_VIRTUALLY_FRAME" val="{&quot;height&quot;:539.7,&quot;left&quot;:0.05,&quot;top&quot;:0.05,&quot;width&quot;:960.05}"/>
</p:tagLst>
</file>

<file path=ppt/tags/tag100.xml><?xml version="1.0" encoding="utf-8"?>
<p:tagLst xmlns:p="http://schemas.openxmlformats.org/presentationml/2006/main">
  <p:tag name="KSO_WM_DIAGRAM_VIRTUALLY_FRAME" val="{&quot;height&quot;:281.4,&quot;left&quot;:77.55,&quot;top&quot;:154.8,&quot;width&quot;:811.8}"/>
</p:tagLst>
</file>

<file path=ppt/tags/tag101.xml><?xml version="1.0" encoding="utf-8"?>
<p:tagLst xmlns:p="http://schemas.openxmlformats.org/presentationml/2006/main">
  <p:tag name="KSO_WM_DIAGRAM_VIRTUALLY_FRAME" val="{&quot;height&quot;:281.4,&quot;left&quot;:77.55,&quot;top&quot;:154.8,&quot;width&quot;:811.8}"/>
</p:tagLst>
</file>

<file path=ppt/tags/tag102.xml><?xml version="1.0" encoding="utf-8"?>
<p:tagLst xmlns:p="http://schemas.openxmlformats.org/presentationml/2006/main">
  <p:tag name="KSO_WM_DIAGRAM_VIRTUALLY_FRAME" val="{&quot;height&quot;:281.4,&quot;left&quot;:77.55,&quot;top&quot;:154.8,&quot;width&quot;:811.8}"/>
</p:tagLst>
</file>

<file path=ppt/tags/tag103.xml><?xml version="1.0" encoding="utf-8"?>
<p:tagLst xmlns:p="http://schemas.openxmlformats.org/presentationml/2006/main">
  <p:tag name="KSO_WM_DIAGRAM_VIRTUALLY_FRAME" val="{&quot;height&quot;:281.4,&quot;left&quot;:77.55,&quot;top&quot;:154.8,&quot;width&quot;:811.8}"/>
</p:tagLst>
</file>

<file path=ppt/tags/tag104.xml><?xml version="1.0" encoding="utf-8"?>
<p:tagLst xmlns:p="http://schemas.openxmlformats.org/presentationml/2006/main">
  <p:tag name="KSO_WM_DIAGRAM_VIRTUALLY_FRAME" val="{&quot;height&quot;:281.4,&quot;left&quot;:77.55,&quot;top&quot;:154.8,&quot;width&quot;:811.8}"/>
</p:tagLst>
</file>

<file path=ppt/tags/tag105.xml><?xml version="1.0" encoding="utf-8"?>
<p:tagLst xmlns:p="http://schemas.openxmlformats.org/presentationml/2006/main">
  <p:tag name="KSO_WM_DIAGRAM_VIRTUALLY_FRAME" val="{&quot;height&quot;:281.4,&quot;left&quot;:77.55,&quot;top&quot;:154.8,&quot;width&quot;:811.8}"/>
</p:tagLst>
</file>

<file path=ppt/tags/tag106.xml><?xml version="1.0" encoding="utf-8"?>
<p:tagLst xmlns:p="http://schemas.openxmlformats.org/presentationml/2006/main">
  <p:tag name="KSO_WM_DIAGRAM_VIRTUALLY_FRAME" val="{&quot;height&quot;:281.4,&quot;left&quot;:77.55,&quot;top&quot;:154.8,&quot;width&quot;:811.8}"/>
</p:tagLst>
</file>

<file path=ppt/tags/tag107.xml><?xml version="1.0" encoding="utf-8"?>
<p:tagLst xmlns:p="http://schemas.openxmlformats.org/presentationml/2006/main">
  <p:tag name="KSO_WM_DIAGRAM_VIRTUALLY_FRAME" val="{&quot;height&quot;:281.4,&quot;left&quot;:77.55,&quot;top&quot;:154.8,&quot;width&quot;:811.8}"/>
</p:tagLst>
</file>

<file path=ppt/tags/tag108.xml><?xml version="1.0" encoding="utf-8"?>
<p:tagLst xmlns:p="http://schemas.openxmlformats.org/presentationml/2006/main">
  <p:tag name="KSO_WM_DIAGRAM_VIRTUALLY_FRAME" val="{&quot;height&quot;:281.4,&quot;left&quot;:77.55,&quot;top&quot;:154.8,&quot;width&quot;:811.8}"/>
</p:tagLst>
</file>

<file path=ppt/tags/tag109.xml><?xml version="1.0" encoding="utf-8"?>
<p:tagLst xmlns:p="http://schemas.openxmlformats.org/presentationml/2006/main">
  <p:tag name="KSO_WM_DIAGRAM_VIRTUALLY_FRAME" val="{&quot;height&quot;:281.4,&quot;left&quot;:77.55,&quot;top&quot;:154.8,&quot;width&quot;:811.8}"/>
</p:tagLst>
</file>

<file path=ppt/tags/tag11.xml><?xml version="1.0" encoding="utf-8"?>
<p:tagLst xmlns:p="http://schemas.openxmlformats.org/presentationml/2006/main">
  <p:tag name="KSO_WM_DIAGRAM_VIRTUALLY_FRAME" val="{&quot;height&quot;:539.7,&quot;left&quot;:0.05,&quot;top&quot;:0.05,&quot;width&quot;:960.05}"/>
</p:tagLst>
</file>

<file path=ppt/tags/tag110.xml><?xml version="1.0" encoding="utf-8"?>
<p:tagLst xmlns:p="http://schemas.openxmlformats.org/presentationml/2006/main">
  <p:tag name="KSO_WM_DIAGRAM_VIRTUALLY_FRAME" val="{&quot;height&quot;:281.4,&quot;left&quot;:77.55,&quot;top&quot;:154.8,&quot;width&quot;:811.8}"/>
</p:tagLst>
</file>

<file path=ppt/tags/tag111.xml><?xml version="1.0" encoding="utf-8"?>
<p:tagLst xmlns:p="http://schemas.openxmlformats.org/presentationml/2006/main">
  <p:tag name="KSO_WM_DIAGRAM_VIRTUALLY_FRAME" val="{&quot;height&quot;:281.4,&quot;left&quot;:77.55,&quot;top&quot;:154.8,&quot;width&quot;:811.8}"/>
</p:tagLst>
</file>

<file path=ppt/tags/tag112.xml><?xml version="1.0" encoding="utf-8"?>
<p:tagLst xmlns:p="http://schemas.openxmlformats.org/presentationml/2006/main">
  <p:tag name="KSO_WM_DIAGRAM_VIRTUALLY_FRAME" val="{&quot;height&quot;:281.4,&quot;left&quot;:77.55,&quot;top&quot;:154.8,&quot;width&quot;:811.8}"/>
</p:tagLst>
</file>

<file path=ppt/tags/tag113.xml><?xml version="1.0" encoding="utf-8"?>
<p:tagLst xmlns:p="http://schemas.openxmlformats.org/presentationml/2006/main">
  <p:tag name="KSO_WM_DIAGRAM_VIRTUALLY_FRAME" val="{&quot;height&quot;:281.4,&quot;left&quot;:77.55,&quot;top&quot;:154.8,&quot;width&quot;:811.8}"/>
</p:tagLst>
</file>

<file path=ppt/tags/tag114.xml><?xml version="1.0" encoding="utf-8"?>
<p:tagLst xmlns:p="http://schemas.openxmlformats.org/presentationml/2006/main">
  <p:tag name="KSO_WM_DIAGRAM_VIRTUALLY_FRAME" val="{&quot;height&quot;:281.4,&quot;left&quot;:77.55,&quot;top&quot;:154.8,&quot;width&quot;:811.8}"/>
</p:tagLst>
</file>

<file path=ppt/tags/tag115.xml><?xml version="1.0" encoding="utf-8"?>
<p:tagLst xmlns:p="http://schemas.openxmlformats.org/presentationml/2006/main">
  <p:tag name="KSO_WM_BEAUTIFY_FLAG" val="#wm#"/>
  <p:tag name="KSO_WM_TEMPLATE_CATEGORY" val="custom"/>
  <p:tag name="KSO_WM_TEMPLATE_INDEX" val="20205081"/>
</p:tagLst>
</file>

<file path=ppt/tags/tag116.xml><?xml version="1.0" encoding="utf-8"?>
<p:tagLst xmlns:p="http://schemas.openxmlformats.org/presentationml/2006/main">
  <p:tag name="KSO_WM_BEAUTIFY_FLAG" val="#wm#"/>
  <p:tag name="KSO_WM_TEMPLATE_CATEGORY" val="custom"/>
  <p:tag name="KSO_WM_TEMPLATE_INDEX" val="20205081"/>
</p:tagLst>
</file>

<file path=ppt/tags/tag117.xml><?xml version="1.0" encoding="utf-8"?>
<p:tagLst xmlns:p="http://schemas.openxmlformats.org/presentationml/2006/main">
  <p:tag name="FULLTEXTBEAUTIFYED" val="1"/>
  <p:tag name="COMMONDATA" val="eyJoZGlkIjoiMzgwYjcyMjA0NmRiMTE3MGYxNTBkZjA1NjY0NmZiYzkifQ=="/>
</p:tagLst>
</file>

<file path=ppt/tags/tag12.xml><?xml version="1.0" encoding="utf-8"?>
<p:tagLst xmlns:p="http://schemas.openxmlformats.org/presentationml/2006/main">
  <p:tag name="KSO_WM_DIAGRAM_VIRTUALLY_FRAME" val="{&quot;height&quot;:539.7,&quot;left&quot;:0.05,&quot;top&quot;:0.05,&quot;width&quot;:960.05}"/>
</p:tagLst>
</file>

<file path=ppt/tags/tag13.xml><?xml version="1.0" encoding="utf-8"?>
<p:tagLst xmlns:p="http://schemas.openxmlformats.org/presentationml/2006/main">
  <p:tag name="KSO_WM_DIAGRAM_VIRTUALLY_FRAME" val="{&quot;height&quot;:539.7,&quot;left&quot;:0.05,&quot;top&quot;:0.05,&quot;width&quot;:960.05}"/>
</p:tagLst>
</file>

<file path=ppt/tags/tag14.xml><?xml version="1.0" encoding="utf-8"?>
<p:tagLst xmlns:p="http://schemas.openxmlformats.org/presentationml/2006/main">
  <p:tag name="KSO_WM_DIAGRAM_VIRTUALLY_FRAME" val="{&quot;height&quot;:539.7,&quot;left&quot;:0.05,&quot;top&quot;:0.05,&quot;width&quot;:960.05}"/>
</p:tagLst>
</file>

<file path=ppt/tags/tag15.xml><?xml version="1.0" encoding="utf-8"?>
<p:tagLst xmlns:p="http://schemas.openxmlformats.org/presentationml/2006/main">
  <p:tag name="KSO_WM_DIAGRAM_VIRTUALLY_FRAME" val="{&quot;height&quot;:539.7,&quot;left&quot;:0.05,&quot;top&quot;:0.05,&quot;width&quot;:960.05}"/>
</p:tagLst>
</file>

<file path=ppt/tags/tag16.xml><?xml version="1.0" encoding="utf-8"?>
<p:tagLst xmlns:p="http://schemas.openxmlformats.org/presentationml/2006/main">
  <p:tag name="KSO_WM_DIAGRAM_VIRTUALLY_FRAME" val="{&quot;height&quot;:539.7,&quot;left&quot;:0.05,&quot;top&quot;:0.05,&quot;width&quot;:960.05}"/>
</p:tagLst>
</file>

<file path=ppt/tags/tag17.xml><?xml version="1.0" encoding="utf-8"?>
<p:tagLst xmlns:p="http://schemas.openxmlformats.org/presentationml/2006/main">
  <p:tag name="KSO_WM_DIAGRAM_VIRTUALLY_FRAME" val="{&quot;height&quot;:539.7,&quot;left&quot;:0.05,&quot;top&quot;:0.05,&quot;width&quot;:960.05}"/>
</p:tagLst>
</file>

<file path=ppt/tags/tag18.xml><?xml version="1.0" encoding="utf-8"?>
<p:tagLst xmlns:p="http://schemas.openxmlformats.org/presentationml/2006/main">
  <p:tag name="KSO_WM_DIAGRAM_VIRTUALLY_FRAME" val="{&quot;height&quot;:539.7,&quot;left&quot;:0.05,&quot;top&quot;:0.05,&quot;width&quot;:960.05}"/>
</p:tagLst>
</file>

<file path=ppt/tags/tag19.xml><?xml version="1.0" encoding="utf-8"?>
<p:tagLst xmlns:p="http://schemas.openxmlformats.org/presentationml/2006/main">
  <p:tag name="KSO_WM_DIAGRAM_VIRTUALLY_FRAME" val="{&quot;height&quot;:539.7,&quot;left&quot;:0.05,&quot;top&quot;:0.05,&quot;width&quot;:960.05}"/>
</p:tagLst>
</file>

<file path=ppt/tags/tag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xml><?xml version="1.0" encoding="utf-8"?>
<p:tagLst xmlns:p="http://schemas.openxmlformats.org/presentationml/2006/main">
  <p:tag name="KSO_WM_BEAUTIFY_FLAG" val="#wm#"/>
  <p:tag name="KSO_WM_TEMPLATE_CATEGORY" val="custom"/>
  <p:tag name="KSO_WM_TEMPLATE_INDEX" val="20205081"/>
</p:tagLst>
</file>

<file path=ppt/tags/tag21.xml><?xml version="1.0" encoding="utf-8"?>
<p:tagLst xmlns:p="http://schemas.openxmlformats.org/presentationml/2006/main">
  <p:tag name="KSO_WM_BEAUTIFY_FLAG" val="#wm#"/>
  <p:tag name="KSO_WM_TEMPLATE_CATEGORY" val="custom"/>
  <p:tag name="KSO_WM_TEMPLATE_INDEX" val="20205081"/>
</p:tagLst>
</file>

<file path=ppt/tags/tag22.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3.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4.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5.xml><?xml version="1.0" encoding="utf-8"?>
<p:tagLst xmlns:p="http://schemas.openxmlformats.org/presentationml/2006/main">
  <p:tag name="KSO_WM_DIAGRAM_VIRTUALLY_FRAME" val="{&quot;height&quot;:350.74997778512534,&quot;left&quot;:71.80001316048102,&quot;top&quot;:93.30002221487464,&quot;width&quot;:903.4499850541822}"/>
</p:tagLst>
</file>

<file path=ppt/tags/tag26.xml><?xml version="1.0" encoding="utf-8"?>
<p:tagLst xmlns:p="http://schemas.openxmlformats.org/presentationml/2006/main">
  <p:tag name="KSO_WM_BEAUTIFY_FLAG" val="#wm#"/>
  <p:tag name="KSO_WM_TEMPLATE_CATEGORY" val="custom"/>
  <p:tag name="KSO_WM_TEMPLATE_INDEX" val="20205081"/>
</p:tagLst>
</file>

<file path=ppt/tags/tag27.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28.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29.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3.xml><?xml version="1.0" encoding="utf-8"?>
<p:tagLst xmlns:p="http://schemas.openxmlformats.org/presentationml/2006/main">
  <p:tag name="KSO_WM_DIAGRAM_VIRTUALLY_FRAME" val="{&quot;height&quot;:539.7,&quot;left&quot;:0.05,&quot;top&quot;:0.05,&quot;width&quot;:960.05}"/>
</p:tagLst>
</file>

<file path=ppt/tags/tag30.xml><?xml version="1.0" encoding="utf-8"?>
<p:tagLst xmlns:p="http://schemas.openxmlformats.org/presentationml/2006/main">
  <p:tag name="KSO_WM_DIAGRAM_VIRTUALLY_FRAME" val="{&quot;height&quot;:337.5499885001933,&quot;left&quot;:82.70016794066014,&quot;top&quot;:106.50001149980672,&quot;width&quot;:815.4498320593399}"/>
</p:tagLst>
</file>

<file path=ppt/tags/tag31.xml><?xml version="1.0" encoding="utf-8"?>
<p:tagLst xmlns:p="http://schemas.openxmlformats.org/presentationml/2006/main">
  <p:tag name="KSO_WM_BEAUTIFY_FLAG" val="#wm#"/>
  <p:tag name="KSO_WM_TEMPLATE_CATEGORY" val="custom"/>
  <p:tag name="KSO_WM_TEMPLATE_INDEX" val="20205081"/>
</p:tagLst>
</file>

<file path=ppt/tags/tag32.xml><?xml version="1.0" encoding="utf-8"?>
<p:tagLst xmlns:p="http://schemas.openxmlformats.org/presentationml/2006/main">
  <p:tag name="KSO_WM_DIAGRAM_VIRTUALLY_FRAME" val="{&quot;height&quot;:287.35,&quot;left&quot;:92.35,&quot;top&quot;:138.5,&quot;width&quot;:790.55}"/>
</p:tagLst>
</file>

<file path=ppt/tags/tag33.xml><?xml version="1.0" encoding="utf-8"?>
<p:tagLst xmlns:p="http://schemas.openxmlformats.org/presentationml/2006/main">
  <p:tag name="KSO_WM_DIAGRAM_VIRTUALLY_FRAME" val="{&quot;height&quot;:287.35,&quot;left&quot;:92.35,&quot;top&quot;:138.5,&quot;width&quot;:790.55}"/>
</p:tagLst>
</file>

<file path=ppt/tags/tag34.xml><?xml version="1.0" encoding="utf-8"?>
<p:tagLst xmlns:p="http://schemas.openxmlformats.org/presentationml/2006/main">
  <p:tag name="KSO_WM_DIAGRAM_VIRTUALLY_FRAME" val="{&quot;height&quot;:287.35,&quot;left&quot;:92.35,&quot;top&quot;:138.5,&quot;width&quot;:790.55}"/>
</p:tagLst>
</file>

<file path=ppt/tags/tag35.xml><?xml version="1.0" encoding="utf-8"?>
<p:tagLst xmlns:p="http://schemas.openxmlformats.org/presentationml/2006/main">
  <p:tag name="KSO_WM_DIAGRAM_VIRTUALLY_FRAME" val="{&quot;height&quot;:287.35,&quot;left&quot;:92.35,&quot;top&quot;:138.5,&quot;width&quot;:790.55}"/>
</p:tagLst>
</file>

<file path=ppt/tags/tag36.xml><?xml version="1.0" encoding="utf-8"?>
<p:tagLst xmlns:p="http://schemas.openxmlformats.org/presentationml/2006/main">
  <p:tag name="KSO_WM_DIAGRAM_VIRTUALLY_FRAME" val="{&quot;height&quot;:287.35,&quot;left&quot;:92.35,&quot;top&quot;:138.5,&quot;width&quot;:790.55}"/>
</p:tagLst>
</file>

<file path=ppt/tags/tag37.xml><?xml version="1.0" encoding="utf-8"?>
<p:tagLst xmlns:p="http://schemas.openxmlformats.org/presentationml/2006/main">
  <p:tag name="KSO_WM_DIAGRAM_VIRTUALLY_FRAME" val="{&quot;height&quot;:287.35,&quot;left&quot;:92.35,&quot;top&quot;:138.5,&quot;width&quot;:790.55}"/>
</p:tagLst>
</file>

<file path=ppt/tags/tag38.xml><?xml version="1.0" encoding="utf-8"?>
<p:tagLst xmlns:p="http://schemas.openxmlformats.org/presentationml/2006/main">
  <p:tag name="KSO_WM_DIAGRAM_VIRTUALLY_FRAME" val="{&quot;height&quot;:287.35,&quot;left&quot;:92.35,&quot;top&quot;:138.5,&quot;width&quot;:790.55}"/>
</p:tagLst>
</file>

<file path=ppt/tags/tag39.xml><?xml version="1.0" encoding="utf-8"?>
<p:tagLst xmlns:p="http://schemas.openxmlformats.org/presentationml/2006/main">
  <p:tag name="KSO_WM_DIAGRAM_VIRTUALLY_FRAME" val="{&quot;height&quot;:287.35,&quot;left&quot;:92.35,&quot;top&quot;:138.5,&quot;width&quot;:790.55}"/>
</p:tagLst>
</file>

<file path=ppt/tags/tag4.xml><?xml version="1.0" encoding="utf-8"?>
<p:tagLst xmlns:p="http://schemas.openxmlformats.org/presentationml/2006/main">
  <p:tag name="KSO_WM_DIAGRAM_VIRTUALLY_FRAME" val="{&quot;height&quot;:539.7,&quot;left&quot;:0.05,&quot;top&quot;:0.05,&quot;width&quot;:960.05}"/>
</p:tagLst>
</file>

<file path=ppt/tags/tag40.xml><?xml version="1.0" encoding="utf-8"?>
<p:tagLst xmlns:p="http://schemas.openxmlformats.org/presentationml/2006/main">
  <p:tag name="KSO_WM_DIAGRAM_VIRTUALLY_FRAME" val="{&quot;height&quot;:287.35,&quot;left&quot;:92.35,&quot;top&quot;:138.5,&quot;width&quot;:790.55}"/>
</p:tagLst>
</file>

<file path=ppt/tags/tag41.xml><?xml version="1.0" encoding="utf-8"?>
<p:tagLst xmlns:p="http://schemas.openxmlformats.org/presentationml/2006/main">
  <p:tag name="KSO_WM_DIAGRAM_VIRTUALLY_FRAME" val="{&quot;height&quot;:287.35,&quot;left&quot;:92.35,&quot;top&quot;:138.5,&quot;width&quot;:790.55}"/>
</p:tagLst>
</file>

<file path=ppt/tags/tag42.xml><?xml version="1.0" encoding="utf-8"?>
<p:tagLst xmlns:p="http://schemas.openxmlformats.org/presentationml/2006/main">
  <p:tag name="KSO_WM_DIAGRAM_VIRTUALLY_FRAME" val="{&quot;height&quot;:287.35,&quot;left&quot;:92.35,&quot;top&quot;:138.5,&quot;width&quot;:790.55}"/>
</p:tagLst>
</file>

<file path=ppt/tags/tag43.xml><?xml version="1.0" encoding="utf-8"?>
<p:tagLst xmlns:p="http://schemas.openxmlformats.org/presentationml/2006/main">
  <p:tag name="KSO_WM_DIAGRAM_VIRTUALLY_FRAME" val="{&quot;height&quot;:287.35,&quot;left&quot;:92.35,&quot;top&quot;:138.5,&quot;width&quot;:790.55}"/>
</p:tagLst>
</file>

<file path=ppt/tags/tag44.xml><?xml version="1.0" encoding="utf-8"?>
<p:tagLst xmlns:p="http://schemas.openxmlformats.org/presentationml/2006/main">
  <p:tag name="KSO_WM_BEAUTIFY_FLAG" val="#wm#"/>
  <p:tag name="KSO_WM_TEMPLATE_CATEGORY" val="custom"/>
  <p:tag name="KSO_WM_TEMPLATE_INDEX" val="20205081"/>
</p:tagLst>
</file>

<file path=ppt/tags/tag45.xml><?xml version="1.0" encoding="utf-8"?>
<p:tagLst xmlns:p="http://schemas.openxmlformats.org/presentationml/2006/main">
  <p:tag name="KSO_WM_BEAUTIFY_FLAG" val="#wm#"/>
  <p:tag name="KSO_WM_TEMPLATE_CATEGORY" val="custom"/>
  <p:tag name="KSO_WM_TEMPLATE_INDEX" val="20205081"/>
</p:tagLst>
</file>

<file path=ppt/tags/tag46.xml><?xml version="1.0" encoding="utf-8"?>
<p:tagLst xmlns:p="http://schemas.openxmlformats.org/presentationml/2006/main">
  <p:tag name="KSO_WM_DIAGRAM_VIRTUALLY_FRAME" val="{&quot;height&quot;:369.14997459325076,&quot;left&quot;:92.65,&quot;top&quot;:104.75002540674923,&quot;width&quot;:781.8}"/>
</p:tagLst>
</file>

<file path=ppt/tags/tag47.xml><?xml version="1.0" encoding="utf-8"?>
<p:tagLst xmlns:p="http://schemas.openxmlformats.org/presentationml/2006/main">
  <p:tag name="KSO_WM_DIAGRAM_VIRTUALLY_FRAME" val="{&quot;height&quot;:319.25,&quot;left&quot;:92.65,&quot;top&quot;:154.65,&quot;width&quot;:781.8}"/>
</p:tagLst>
</file>

<file path=ppt/tags/tag48.xml><?xml version="1.0" encoding="utf-8"?>
<p:tagLst xmlns:p="http://schemas.openxmlformats.org/presentationml/2006/main">
  <p:tag name="KSO_WM_DIAGRAM_VIRTUALLY_FRAME" val="{&quot;height&quot;:319.25,&quot;left&quot;:92.65,&quot;top&quot;:154.65,&quot;width&quot;:781.8}"/>
</p:tagLst>
</file>

<file path=ppt/tags/tag49.xml><?xml version="1.0" encoding="utf-8"?>
<p:tagLst xmlns:p="http://schemas.openxmlformats.org/presentationml/2006/main">
  <p:tag name="KSO_WM_DIAGRAM_VIRTUALLY_FRAME" val="{&quot;height&quot;:319.25,&quot;left&quot;:92.65,&quot;top&quot;:154.65,&quot;width&quot;:781.8}"/>
</p:tagLst>
</file>

<file path=ppt/tags/tag5.xml><?xml version="1.0" encoding="utf-8"?>
<p:tagLst xmlns:p="http://schemas.openxmlformats.org/presentationml/2006/main">
  <p:tag name="KSO_WM_DIAGRAM_VIRTUALLY_FRAME" val="{&quot;height&quot;:539.7,&quot;left&quot;:0.05,&quot;top&quot;:0.05,&quot;width&quot;:960.05}"/>
</p:tagLst>
</file>

<file path=ppt/tags/tag50.xml><?xml version="1.0" encoding="utf-8"?>
<p:tagLst xmlns:p="http://schemas.openxmlformats.org/presentationml/2006/main">
  <p:tag name="KSO_WM_DIAGRAM_VIRTUALLY_FRAME" val="{&quot;height&quot;:369.14997459325076,&quot;left&quot;:92.65,&quot;top&quot;:104.75002540674923,&quot;width&quot;:781.8}"/>
</p:tagLst>
</file>

<file path=ppt/tags/tag51.xml><?xml version="1.0" encoding="utf-8"?>
<p:tagLst xmlns:p="http://schemas.openxmlformats.org/presentationml/2006/main">
  <p:tag name="KSO_WM_DIAGRAM_VIRTUALLY_FRAME" val="{&quot;height&quot;:369.14997459325076,&quot;left&quot;:92.65,&quot;top&quot;:104.75002540674923,&quot;width&quot;:781.8}"/>
</p:tagLst>
</file>

<file path=ppt/tags/tag52.xml><?xml version="1.0" encoding="utf-8"?>
<p:tagLst xmlns:p="http://schemas.openxmlformats.org/presentationml/2006/main">
  <p:tag name="KSO_WM_DIAGRAM_VIRTUALLY_FRAME" val="{&quot;height&quot;:369.14997459325076,&quot;left&quot;:92.65,&quot;top&quot;:104.75002540674923,&quot;width&quot;:781.8}"/>
</p:tagLst>
</file>

<file path=ppt/tags/tag53.xml><?xml version="1.0" encoding="utf-8"?>
<p:tagLst xmlns:p="http://schemas.openxmlformats.org/presentationml/2006/main">
  <p:tag name="KSO_WM_DIAGRAM_VIRTUALLY_FRAME" val="{&quot;height&quot;:319.25,&quot;left&quot;:92.65,&quot;top&quot;:154.65,&quot;width&quot;:781.8}"/>
</p:tagLst>
</file>

<file path=ppt/tags/tag54.xml><?xml version="1.0" encoding="utf-8"?>
<p:tagLst xmlns:p="http://schemas.openxmlformats.org/presentationml/2006/main">
  <p:tag name="KSO_WM_DIAGRAM_VIRTUALLY_FRAME" val="{&quot;height&quot;:369.14997459325076,&quot;left&quot;:92.65,&quot;top&quot;:104.75002540674923,&quot;width&quot;:781.8}"/>
</p:tagLst>
</file>

<file path=ppt/tags/tag55.xml><?xml version="1.0" encoding="utf-8"?>
<p:tagLst xmlns:p="http://schemas.openxmlformats.org/presentationml/2006/main">
  <p:tag name="KSO_WM_DIAGRAM_VIRTUALLY_FRAME" val="{&quot;height&quot;:369.14997459325076,&quot;left&quot;:92.65,&quot;top&quot;:104.75002540674923,&quot;width&quot;:781.8}"/>
</p:tagLst>
</file>

<file path=ppt/tags/tag56.xml><?xml version="1.0" encoding="utf-8"?>
<p:tagLst xmlns:p="http://schemas.openxmlformats.org/presentationml/2006/main">
  <p:tag name="KSO_WM_BEAUTIFY_FLAG" val="#wm#"/>
  <p:tag name="KSO_WM_TEMPLATE_CATEGORY" val="custom"/>
  <p:tag name="KSO_WM_TEMPLATE_INDEX" val="20205081"/>
</p:tagLst>
</file>

<file path=ppt/tags/tag57.xml><?xml version="1.0" encoding="utf-8"?>
<p:tagLst xmlns:p="http://schemas.openxmlformats.org/presentationml/2006/main">
  <p:tag name="KSO_WM_BEAUTIFY_FLAG" val="#wm#"/>
  <p:tag name="KSO_WM_TEMPLATE_CATEGORY" val="custom"/>
  <p:tag name="KSO_WM_TEMPLATE_INDEX" val="20205081"/>
</p:tagLst>
</file>

<file path=ppt/tags/tag58.xml><?xml version="1.0" encoding="utf-8"?>
<p:tagLst xmlns:p="http://schemas.openxmlformats.org/presentationml/2006/main">
  <p:tag name="KSO_WM_BEAUTIFY_FLAG" val="#wm#"/>
  <p:tag name="KSO_WM_TEMPLATE_CATEGORY" val="custom"/>
  <p:tag name="KSO_WM_TEMPLATE_INDEX" val="20205081"/>
</p:tagLst>
</file>

<file path=ppt/tags/tag59.xml><?xml version="1.0" encoding="utf-8"?>
<p:tagLst xmlns:p="http://schemas.openxmlformats.org/presentationml/2006/main">
  <p:tag name="KSO_WM_BEAUTIFY_FLAG" val="#wm#"/>
  <p:tag name="KSO_WM_TEMPLATE_CATEGORY" val="custom"/>
  <p:tag name="KSO_WM_TEMPLATE_INDEX" val="20205081"/>
</p:tagLst>
</file>

<file path=ppt/tags/tag6.xml><?xml version="1.0" encoding="utf-8"?>
<p:tagLst xmlns:p="http://schemas.openxmlformats.org/presentationml/2006/main">
  <p:tag name="KSO_WM_DIAGRAM_VIRTUALLY_FRAME" val="{&quot;height&quot;:539.7,&quot;left&quot;:0.05,&quot;top&quot;:0.05,&quot;width&quot;:960.05}"/>
</p:tagLst>
</file>

<file path=ppt/tags/tag60.xml><?xml version="1.0" encoding="utf-8"?>
<p:tagLst xmlns:p="http://schemas.openxmlformats.org/presentationml/2006/main">
  <p:tag name="KSO_WM_BEAUTIFY_FLAG" val="#wm#"/>
  <p:tag name="KSO_WM_TEMPLATE_CATEGORY" val="custom"/>
  <p:tag name="KSO_WM_TEMPLATE_INDEX" val="20205081"/>
</p:tagLst>
</file>

<file path=ppt/tags/tag61.xml><?xml version="1.0" encoding="utf-8"?>
<p:tagLst xmlns:p="http://schemas.openxmlformats.org/presentationml/2006/main">
  <p:tag name="KSO_WM_BEAUTIFY_FLAG" val="#wm#"/>
  <p:tag name="KSO_WM_TEMPLATE_CATEGORY" val="custom"/>
  <p:tag name="KSO_WM_TEMPLATE_INDEX" val="20205081"/>
</p:tagLst>
</file>

<file path=ppt/tags/tag62.xml><?xml version="1.0" encoding="utf-8"?>
<p:tagLst xmlns:p="http://schemas.openxmlformats.org/presentationml/2006/main">
  <p:tag name="KSO_WM_BEAUTIFY_FLAG" val="#wm#"/>
  <p:tag name="KSO_WM_TEMPLATE_CATEGORY" val="custom"/>
  <p:tag name="KSO_WM_TEMPLATE_INDEX" val="20205081"/>
</p:tagLst>
</file>

<file path=ppt/tags/tag63.xml><?xml version="1.0" encoding="utf-8"?>
<p:tagLst xmlns:p="http://schemas.openxmlformats.org/presentationml/2006/main">
  <p:tag name="KSO_WM_DIAGRAM_VIRTUALLY_FRAME" val="{&quot;height&quot;:415.75,&quot;left&quot;:67,&quot;top&quot;:177.1,&quot;width&quot;:852.8}"/>
</p:tagLst>
</file>

<file path=ppt/tags/tag64.xml><?xml version="1.0" encoding="utf-8"?>
<p:tagLst xmlns:p="http://schemas.openxmlformats.org/presentationml/2006/main">
  <p:tag name="KSO_WM_DIAGRAM_VIRTUALLY_FRAME" val="{&quot;height&quot;:350.3,&quot;left&quot;:67,&quot;top&quot;:177.1,&quot;width&quot;:846.5}"/>
</p:tagLst>
</file>

<file path=ppt/tags/tag65.xml><?xml version="1.0" encoding="utf-8"?>
<p:tagLst xmlns:p="http://schemas.openxmlformats.org/presentationml/2006/main">
  <p:tag name="KSO_WM_DIAGRAM_VIRTUALLY_FRAME" val="{&quot;height&quot;:415.75,&quot;left&quot;:67,&quot;top&quot;:177.1,&quot;width&quot;:852.8}"/>
</p:tagLst>
</file>

<file path=ppt/tags/tag66.xml><?xml version="1.0" encoding="utf-8"?>
<p:tagLst xmlns:p="http://schemas.openxmlformats.org/presentationml/2006/main">
  <p:tag name="KSO_WM_DIAGRAM_VIRTUALLY_FRAME" val="{&quot;height&quot;:415.75,&quot;left&quot;:67,&quot;top&quot;:177.1,&quot;width&quot;:852.8}"/>
</p:tagLst>
</file>

<file path=ppt/tags/tag67.xml><?xml version="1.0" encoding="utf-8"?>
<p:tagLst xmlns:p="http://schemas.openxmlformats.org/presentationml/2006/main">
  <p:tag name="KSO_WM_DIAGRAM_VIRTUALLY_FRAME" val="{&quot;height&quot;:415.75,&quot;left&quot;:67,&quot;top&quot;:177.1,&quot;width&quot;:852.8}"/>
</p:tagLst>
</file>

<file path=ppt/tags/tag68.xml><?xml version="1.0" encoding="utf-8"?>
<p:tagLst xmlns:p="http://schemas.openxmlformats.org/presentationml/2006/main">
  <p:tag name="KSO_WM_DIAGRAM_VIRTUALLY_FRAME" val="{&quot;height&quot;:350.3,&quot;left&quot;:67,&quot;top&quot;:177.1,&quot;width&quot;:846.5}"/>
</p:tagLst>
</file>

<file path=ppt/tags/tag69.xml><?xml version="1.0" encoding="utf-8"?>
<p:tagLst xmlns:p="http://schemas.openxmlformats.org/presentationml/2006/main">
  <p:tag name="KSO_WM_DIAGRAM_VIRTUALLY_FRAME" val="{&quot;height&quot;:350.3,&quot;left&quot;:67,&quot;top&quot;:177.1,&quot;width&quot;:846.5}"/>
</p:tagLst>
</file>

<file path=ppt/tags/tag7.xml><?xml version="1.0" encoding="utf-8"?>
<p:tagLst xmlns:p="http://schemas.openxmlformats.org/presentationml/2006/main">
  <p:tag name="KSO_WM_DIAGRAM_VIRTUALLY_FRAME" val="{&quot;height&quot;:539.7,&quot;left&quot;:0.05,&quot;top&quot;:0.05,&quot;width&quot;:960.05}"/>
</p:tagLst>
</file>

<file path=ppt/tags/tag70.xml><?xml version="1.0" encoding="utf-8"?>
<p:tagLst xmlns:p="http://schemas.openxmlformats.org/presentationml/2006/main">
  <p:tag name="KSO_WM_DIAGRAM_VIRTUALLY_FRAME" val="{&quot;height&quot;:415.75,&quot;left&quot;:67,&quot;top&quot;:177.1,&quot;width&quot;:852.8}"/>
</p:tagLst>
</file>

<file path=ppt/tags/tag71.xml><?xml version="1.0" encoding="utf-8"?>
<p:tagLst xmlns:p="http://schemas.openxmlformats.org/presentationml/2006/main">
  <p:tag name="KSO_WM_DIAGRAM_VIRTUALLY_FRAME" val="{&quot;height&quot;:415.75,&quot;left&quot;:67,&quot;top&quot;:177.1,&quot;width&quot;:852.8}"/>
</p:tagLst>
</file>

<file path=ppt/tags/tag72.xml><?xml version="1.0" encoding="utf-8"?>
<p:tagLst xmlns:p="http://schemas.openxmlformats.org/presentationml/2006/main">
  <p:tag name="KSO_WM_DIAGRAM_VIRTUALLY_FRAME" val="{&quot;height&quot;:415.75,&quot;left&quot;:67,&quot;top&quot;:177.1,&quot;width&quot;:852.8}"/>
</p:tagLst>
</file>

<file path=ppt/tags/tag73.xml><?xml version="1.0" encoding="utf-8"?>
<p:tagLst xmlns:p="http://schemas.openxmlformats.org/presentationml/2006/main">
  <p:tag name="KSO_WM_DIAGRAM_VIRTUALLY_FRAME" val="{&quot;height&quot;:415.75,&quot;left&quot;:67,&quot;top&quot;:177.1,&quot;width&quot;:852.8}"/>
</p:tagLst>
</file>

<file path=ppt/tags/tag74.xml><?xml version="1.0" encoding="utf-8"?>
<p:tagLst xmlns:p="http://schemas.openxmlformats.org/presentationml/2006/main">
  <p:tag name="KSO_WM_DIAGRAM_VIRTUALLY_FRAME" val="{&quot;height&quot;:415.75,&quot;left&quot;:67,&quot;top&quot;:177.1,&quot;width&quot;:852.8}"/>
</p:tagLst>
</file>

<file path=ppt/tags/tag75.xml><?xml version="1.0" encoding="utf-8"?>
<p:tagLst xmlns:p="http://schemas.openxmlformats.org/presentationml/2006/main">
  <p:tag name="KSO_WM_DIAGRAM_VIRTUALLY_FRAME" val="{&quot;height&quot;:415.75,&quot;left&quot;:67,&quot;top&quot;:177.1,&quot;width&quot;:852.8}"/>
</p:tagLst>
</file>

<file path=ppt/tags/tag76.xml><?xml version="1.0" encoding="utf-8"?>
<p:tagLst xmlns:p="http://schemas.openxmlformats.org/presentationml/2006/main">
  <p:tag name="KSO_WM_DIAGRAM_VIRTUALLY_FRAME" val="{&quot;height&quot;:350.3,&quot;left&quot;:67,&quot;top&quot;:177.1,&quot;width&quot;:846.5}"/>
</p:tagLst>
</file>

<file path=ppt/tags/tag77.xml><?xml version="1.0" encoding="utf-8"?>
<p:tagLst xmlns:p="http://schemas.openxmlformats.org/presentationml/2006/main">
  <p:tag name="KSO_WM_DIAGRAM_VIRTUALLY_FRAME" val="{&quot;height&quot;:415.75,&quot;left&quot;:67,&quot;top&quot;:177.1,&quot;width&quot;:852.8}"/>
</p:tagLst>
</file>

<file path=ppt/tags/tag78.xml><?xml version="1.0" encoding="utf-8"?>
<p:tagLst xmlns:p="http://schemas.openxmlformats.org/presentationml/2006/main">
  <p:tag name="KSO_WM_DIAGRAM_VIRTUALLY_FRAME" val="{&quot;height&quot;:415.75,&quot;left&quot;:67,&quot;top&quot;:177.1,&quot;width&quot;:852.8}"/>
</p:tagLst>
</file>

<file path=ppt/tags/tag79.xml><?xml version="1.0" encoding="utf-8"?>
<p:tagLst xmlns:p="http://schemas.openxmlformats.org/presentationml/2006/main">
  <p:tag name="KSO_WM_DIAGRAM_VIRTUALLY_FRAME" val="{&quot;height&quot;:415.75,&quot;left&quot;:67,&quot;top&quot;:177.1,&quot;width&quot;:852.8}"/>
</p:tagLst>
</file>

<file path=ppt/tags/tag8.xml><?xml version="1.0" encoding="utf-8"?>
<p:tagLst xmlns:p="http://schemas.openxmlformats.org/presentationml/2006/main">
  <p:tag name="KSO_WM_DIAGRAM_VIRTUALLY_FRAME" val="{&quot;height&quot;:539.7,&quot;left&quot;:0.05,&quot;top&quot;:0.05,&quot;width&quot;:960.05}"/>
</p:tagLst>
</file>

<file path=ppt/tags/tag80.xml><?xml version="1.0" encoding="utf-8"?>
<p:tagLst xmlns:p="http://schemas.openxmlformats.org/presentationml/2006/main">
  <p:tag name="KSO_WM_BEAUTIFY_FLAG" val="#wm#"/>
  <p:tag name="KSO_WM_TEMPLATE_CATEGORY" val="custom"/>
  <p:tag name="KSO_WM_TEMPLATE_INDEX" val="20205081"/>
</p:tagLst>
</file>

<file path=ppt/tags/tag81.xml><?xml version="1.0" encoding="utf-8"?>
<p:tagLst xmlns:p="http://schemas.openxmlformats.org/presentationml/2006/main">
  <p:tag name="TABLE_ENDDRAG_ORIGIN_RECT" val="839*327"/>
  <p:tag name="TABLE_ENDDRAG_RECT" val="66*124*839*327"/>
</p:tagLst>
</file>

<file path=ppt/tags/tag82.xml><?xml version="1.0" encoding="utf-8"?>
<p:tagLst xmlns:p="http://schemas.openxmlformats.org/presentationml/2006/main">
  <p:tag name="KSO_WM_BEAUTIFY_FLAG" val="#wm#"/>
  <p:tag name="KSO_WM_TEMPLATE_CATEGORY" val="custom"/>
  <p:tag name="KSO_WM_TEMPLATE_INDEX" val="20205081"/>
</p:tagLst>
</file>

<file path=ppt/tags/tag83.xml><?xml version="1.0" encoding="utf-8"?>
<p:tagLst xmlns:p="http://schemas.openxmlformats.org/presentationml/2006/main">
  <p:tag name="KSO_WM_BEAUTIFY_FLAG" val="#wm#"/>
  <p:tag name="KSO_WM_TEMPLATE_CATEGORY" val="custom"/>
  <p:tag name="KSO_WM_TEMPLATE_INDEX" val="20205081"/>
</p:tagLst>
</file>

<file path=ppt/tags/tag84.xml><?xml version="1.0" encoding="utf-8"?>
<p:tagLst xmlns:p="http://schemas.openxmlformats.org/presentationml/2006/main">
  <p:tag name="KSO_WM_BEAUTIFY_FLAG" val="#wm#"/>
  <p:tag name="KSO_WM_TEMPLATE_CATEGORY" val="custom"/>
  <p:tag name="KSO_WM_TEMPLATE_INDEX" val="20205081"/>
</p:tagLst>
</file>

<file path=ppt/tags/tag85.xml><?xml version="1.0" encoding="utf-8"?>
<p:tagLst xmlns:p="http://schemas.openxmlformats.org/presentationml/2006/main">
  <p:tag name="KSO_WM_DIAGRAM_VIRTUALLY_FRAME" val="{&quot;height&quot;:281.4,&quot;left&quot;:77.55,&quot;top&quot;:154.8,&quot;width&quot;:811.8}"/>
</p:tagLst>
</file>

<file path=ppt/tags/tag86.xml><?xml version="1.0" encoding="utf-8"?>
<p:tagLst xmlns:p="http://schemas.openxmlformats.org/presentationml/2006/main">
  <p:tag name="KSO_WM_DIAGRAM_VIRTUALLY_FRAME" val="{&quot;height&quot;:281.4,&quot;left&quot;:77.55,&quot;top&quot;:154.8,&quot;width&quot;:811.8}"/>
</p:tagLst>
</file>

<file path=ppt/tags/tag87.xml><?xml version="1.0" encoding="utf-8"?>
<p:tagLst xmlns:p="http://schemas.openxmlformats.org/presentationml/2006/main">
  <p:tag name="KSO_WM_DIAGRAM_VIRTUALLY_FRAME" val="{&quot;height&quot;:281.4,&quot;left&quot;:77.55,&quot;top&quot;:154.8,&quot;width&quot;:811.8}"/>
</p:tagLst>
</file>

<file path=ppt/tags/tag88.xml><?xml version="1.0" encoding="utf-8"?>
<p:tagLst xmlns:p="http://schemas.openxmlformats.org/presentationml/2006/main">
  <p:tag name="KSO_WM_DIAGRAM_VIRTUALLY_FRAME" val="{&quot;height&quot;:281.4,&quot;left&quot;:77.55,&quot;top&quot;:154.8,&quot;width&quot;:811.8}"/>
</p:tagLst>
</file>

<file path=ppt/tags/tag89.xml><?xml version="1.0" encoding="utf-8"?>
<p:tagLst xmlns:p="http://schemas.openxmlformats.org/presentationml/2006/main">
  <p:tag name="KSO_WM_DIAGRAM_VIRTUALLY_FRAME" val="{&quot;height&quot;:281.4,&quot;left&quot;:77.55,&quot;top&quot;:154.8,&quot;width&quot;:811.8}"/>
</p:tagLst>
</file>

<file path=ppt/tags/tag9.xml><?xml version="1.0" encoding="utf-8"?>
<p:tagLst xmlns:p="http://schemas.openxmlformats.org/presentationml/2006/main">
  <p:tag name="KSO_WM_DIAGRAM_VIRTUALLY_FRAME" val="{&quot;height&quot;:539.7,&quot;left&quot;:0.05,&quot;top&quot;:0.05,&quot;width&quot;:960.05}"/>
</p:tagLst>
</file>

<file path=ppt/tags/tag90.xml><?xml version="1.0" encoding="utf-8"?>
<p:tagLst xmlns:p="http://schemas.openxmlformats.org/presentationml/2006/main">
  <p:tag name="KSO_WM_DIAGRAM_VIRTUALLY_FRAME" val="{&quot;height&quot;:281.4,&quot;left&quot;:77.55,&quot;top&quot;:154.8,&quot;width&quot;:811.8}"/>
</p:tagLst>
</file>

<file path=ppt/tags/tag91.xml><?xml version="1.0" encoding="utf-8"?>
<p:tagLst xmlns:p="http://schemas.openxmlformats.org/presentationml/2006/main">
  <p:tag name="KSO_WM_DIAGRAM_VIRTUALLY_FRAME" val="{&quot;height&quot;:281.4,&quot;left&quot;:77.55,&quot;top&quot;:154.8,&quot;width&quot;:811.8}"/>
</p:tagLst>
</file>

<file path=ppt/tags/tag92.xml><?xml version="1.0" encoding="utf-8"?>
<p:tagLst xmlns:p="http://schemas.openxmlformats.org/presentationml/2006/main">
  <p:tag name="KSO_WM_DIAGRAM_VIRTUALLY_FRAME" val="{&quot;height&quot;:281.4,&quot;left&quot;:77.55,&quot;top&quot;:154.8,&quot;width&quot;:811.8}"/>
</p:tagLst>
</file>

<file path=ppt/tags/tag93.xml><?xml version="1.0" encoding="utf-8"?>
<p:tagLst xmlns:p="http://schemas.openxmlformats.org/presentationml/2006/main">
  <p:tag name="KSO_WM_DIAGRAM_VIRTUALLY_FRAME" val="{&quot;height&quot;:281.4,&quot;left&quot;:77.55,&quot;top&quot;:154.8,&quot;width&quot;:811.8}"/>
</p:tagLst>
</file>

<file path=ppt/tags/tag94.xml><?xml version="1.0" encoding="utf-8"?>
<p:tagLst xmlns:p="http://schemas.openxmlformats.org/presentationml/2006/main">
  <p:tag name="KSO_WM_DIAGRAM_VIRTUALLY_FRAME" val="{&quot;height&quot;:281.4,&quot;left&quot;:77.55,&quot;top&quot;:154.8,&quot;width&quot;:811.8}"/>
</p:tagLst>
</file>

<file path=ppt/tags/tag95.xml><?xml version="1.0" encoding="utf-8"?>
<p:tagLst xmlns:p="http://schemas.openxmlformats.org/presentationml/2006/main">
  <p:tag name="KSO_WM_DIAGRAM_VIRTUALLY_FRAME" val="{&quot;height&quot;:281.4,&quot;left&quot;:77.55,&quot;top&quot;:154.8,&quot;width&quot;:811.8}"/>
</p:tagLst>
</file>

<file path=ppt/tags/tag96.xml><?xml version="1.0" encoding="utf-8"?>
<p:tagLst xmlns:p="http://schemas.openxmlformats.org/presentationml/2006/main">
  <p:tag name="KSO_WM_DIAGRAM_VIRTUALLY_FRAME" val="{&quot;height&quot;:281.4,&quot;left&quot;:77.55,&quot;top&quot;:154.8,&quot;width&quot;:811.8}"/>
</p:tagLst>
</file>

<file path=ppt/tags/tag97.xml><?xml version="1.0" encoding="utf-8"?>
<p:tagLst xmlns:p="http://schemas.openxmlformats.org/presentationml/2006/main">
  <p:tag name="KSO_WM_DIAGRAM_VIRTUALLY_FRAME" val="{&quot;height&quot;:281.4,&quot;left&quot;:77.55,&quot;top&quot;:154.8,&quot;width&quot;:811.8}"/>
</p:tagLst>
</file>

<file path=ppt/tags/tag98.xml><?xml version="1.0" encoding="utf-8"?>
<p:tagLst xmlns:p="http://schemas.openxmlformats.org/presentationml/2006/main">
  <p:tag name="KSO_WM_DIAGRAM_VIRTUALLY_FRAME" val="{&quot;height&quot;:281.4,&quot;left&quot;:77.55,&quot;top&quot;:154.8,&quot;width&quot;:811.8}"/>
</p:tagLst>
</file>

<file path=ppt/tags/tag99.xml><?xml version="1.0" encoding="utf-8"?>
<p:tagLst xmlns:p="http://schemas.openxmlformats.org/presentationml/2006/main">
  <p:tag name="KSO_WM_DIAGRAM_VIRTUALLY_FRAME" val="{&quot;height&quot;:281.4,&quot;left&quot;:77.55,&quot;top&quot;:154.8,&quot;width&quot;:811.8}"/>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思源宋体"/>
        <a:ea typeface="思源宋体"/>
        <a:cs typeface=""/>
      </a:majorFont>
      <a:minorFont>
        <a:latin typeface="思源宋体"/>
        <a:ea typeface="思源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思源宋体"/>
        <a:font script="Hebr" typeface="思源宋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思源宋体"/>
        <a:font script="Hebr" typeface="思源宋体"/>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3253</Words>
  <Application>WPS 演示</Application>
  <PresentationFormat>宽屏</PresentationFormat>
  <Paragraphs>251</Paragraphs>
  <Slides>20</Slides>
  <Notes>1</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20</vt:i4>
      </vt:variant>
    </vt:vector>
  </HeadingPairs>
  <TitlesOfParts>
    <vt:vector size="34" baseType="lpstr">
      <vt:lpstr>Arial</vt:lpstr>
      <vt:lpstr>宋体</vt:lpstr>
      <vt:lpstr>Wingdings</vt:lpstr>
      <vt:lpstr>微软雅黑</vt:lpstr>
      <vt:lpstr>Wingdings</vt:lpstr>
      <vt:lpstr>思源宋体</vt:lpstr>
      <vt:lpstr>幼圆</vt:lpstr>
      <vt:lpstr>思源黑体 CN Bold</vt:lpstr>
      <vt:lpstr>字魂35号-经典雅黑</vt:lpstr>
      <vt:lpstr>黑体</vt:lpstr>
      <vt:lpstr>Symbol</vt:lpstr>
      <vt:lpstr>Courier New</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wzz</cp:lastModifiedBy>
  <cp:revision>20</cp:revision>
  <dcterms:created xsi:type="dcterms:W3CDTF">2025-12-31T03:25:00Z</dcterms:created>
  <dcterms:modified xsi:type="dcterms:W3CDTF">2025-12-31T18:57:05Z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2052-12.1.0.24034</vt:lpwstr>
  </property>
  <property fmtid="{D5CDD505-2E9C-101B-9397-08002B2CF9AE}" pid="3" name="KSOSaveFontToCloudKey">
    <vt:lpwstr>212913176_cloud</vt:lpwstr>
  </property>
  <property fmtid="{D5CDD505-2E9C-101B-9397-08002B2CF9AE}" pid="4" name="ICV">
    <vt:lpwstr>F2122B53B0A947E7B4D1EF07C86FEE78_13</vt:lpwstr>
  </property>
</Properties>
</file>

<file path=docProps/thumbnail.jpeg>
</file>